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xls" ContentType="application/vnd.ms-excel"/>
  <Default Extension="rels" ContentType="application/vnd.openxmlformats-package.relationships+xml"/>
  <Default Extension="xml" ContentType="application/xml"/>
  <Default Extension="wdp" ContentType="image/vnd.ms-photo"/>
  <Default Extension="pptx" ContentType="application/vnd.openxmlformats-officedocument.presentationml.presentation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396" r:id="rId2"/>
    <p:sldId id="1353" r:id="rId3"/>
    <p:sldId id="1436" r:id="rId4"/>
    <p:sldId id="1354" r:id="rId5"/>
    <p:sldId id="1393" r:id="rId6"/>
    <p:sldId id="1395" r:id="rId7"/>
    <p:sldId id="1357" r:id="rId8"/>
    <p:sldId id="1375" r:id="rId9"/>
    <p:sldId id="1427" r:id="rId10"/>
    <p:sldId id="1428" r:id="rId11"/>
    <p:sldId id="1429" r:id="rId12"/>
    <p:sldId id="1432" r:id="rId13"/>
    <p:sldId id="1431" r:id="rId14"/>
    <p:sldId id="1356" r:id="rId15"/>
    <p:sldId id="1435" r:id="rId16"/>
    <p:sldId id="1433" r:id="rId17"/>
    <p:sldId id="1434" r:id="rId18"/>
  </p:sldIdLst>
  <p:sldSz cx="9144000" cy="6858000" type="screen4x3"/>
  <p:notesSz cx="6797675" cy="98742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020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11" pos="249" userDrawn="1">
          <p15:clr>
            <a:srgbClr val="A4A3A4"/>
          </p15:clr>
        </p15:guide>
        <p15:guide id="13" pos="2880" userDrawn="1">
          <p15:clr>
            <a:srgbClr val="A4A3A4"/>
          </p15:clr>
        </p15:guide>
        <p15:guide id="14" pos="2835" userDrawn="1">
          <p15:clr>
            <a:srgbClr val="A4A3A4"/>
          </p15:clr>
        </p15:guide>
        <p15:guide id="15" pos="2925" userDrawn="1">
          <p15:clr>
            <a:srgbClr val="A4A3A4"/>
          </p15:clr>
        </p15:guide>
        <p15:guide id="18" pos="295" userDrawn="1">
          <p15:clr>
            <a:srgbClr val="A4A3A4"/>
          </p15:clr>
        </p15:guide>
        <p15:guide id="19" pos="5511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  <p15:guide id="22" pos="5465" userDrawn="1">
          <p15:clr>
            <a:srgbClr val="A4A3A4"/>
          </p15:clr>
        </p15:guide>
        <p15:guide id="24" orient="horz" pos="2296" userDrawn="1">
          <p15:clr>
            <a:srgbClr val="A4A3A4"/>
          </p15:clr>
        </p15:guide>
        <p15:guide id="25" orient="horz" pos="1112" userDrawn="1">
          <p15:clr>
            <a:srgbClr val="A4A3A4"/>
          </p15:clr>
        </p15:guide>
        <p15:guide id="27" orient="horz" pos="1329" userDrawn="1">
          <p15:clr>
            <a:srgbClr val="A4A3A4"/>
          </p15:clr>
        </p15:guide>
        <p15:guide id="28" orient="horz" pos="1752" userDrawn="1">
          <p15:clr>
            <a:srgbClr val="A4A3A4"/>
          </p15:clr>
        </p15:guide>
        <p15:guide id="29" orient="horz" pos="1434" userDrawn="1">
          <p15:clr>
            <a:srgbClr val="A4A3A4"/>
          </p15:clr>
        </p15:guide>
        <p15:guide id="30" orient="horz" pos="1661" userDrawn="1">
          <p15:clr>
            <a:srgbClr val="A4A3A4"/>
          </p15:clr>
        </p15:guide>
        <p15:guide id="31" orient="horz" pos="3158" userDrawn="1">
          <p15:clr>
            <a:srgbClr val="A4A3A4"/>
          </p15:clr>
        </p15:guide>
        <p15:guide id="32" orient="horz" pos="3113" userDrawn="1">
          <p15:clr>
            <a:srgbClr val="A4A3A4"/>
          </p15:clr>
        </p15:guide>
        <p15:guide id="33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201102008" initials="P" lastIdx="2" clrIdx="0">
    <p:extLst>
      <p:ext uri="{19B8F6BF-5375-455C-9EA6-DF929625EA0E}">
        <p15:presenceInfo xmlns:p15="http://schemas.microsoft.com/office/powerpoint/2012/main" userId="P201102008" providerId="None"/>
      </p:ext>
    </p:extLst>
  </p:cmAuthor>
  <p:cmAuthor id="2" name="Lee Jeong Rim" initials="P" lastIdx="1" clrIdx="1">
    <p:extLst>
      <p:ext uri="{19B8F6BF-5375-455C-9EA6-DF929625EA0E}">
        <p15:presenceInfo xmlns:p15="http://schemas.microsoft.com/office/powerpoint/2012/main" userId="Lee Jeong R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99"/>
    <a:srgbClr val="000000"/>
    <a:srgbClr val="FFFFFF"/>
    <a:srgbClr val="0000CC"/>
    <a:srgbClr val="000066"/>
    <a:srgbClr val="E46C0A"/>
    <a:srgbClr val="D0D8E8"/>
    <a:srgbClr val="0066CC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228" autoAdjust="0"/>
  </p:normalViewPr>
  <p:slideViewPr>
    <p:cSldViewPr>
      <p:cViewPr varScale="1">
        <p:scale>
          <a:sx n="116" d="100"/>
          <a:sy n="116" d="100"/>
        </p:scale>
        <p:origin x="1446" y="108"/>
      </p:cViewPr>
      <p:guideLst>
        <p:guide orient="horz" pos="4020"/>
        <p:guide orient="horz" pos="527"/>
        <p:guide pos="249"/>
        <p:guide pos="2880"/>
        <p:guide pos="2835"/>
        <p:guide pos="2925"/>
        <p:guide pos="295"/>
        <p:guide pos="5511"/>
        <p:guide orient="horz" pos="3929"/>
        <p:guide pos="5465"/>
        <p:guide orient="horz" pos="2296"/>
        <p:guide orient="horz" pos="1112"/>
        <p:guide orient="horz" pos="1329"/>
        <p:guide orient="horz" pos="1752"/>
        <p:guide orient="horz" pos="1434"/>
        <p:guide orient="horz" pos="1661"/>
        <p:guide orient="horz" pos="3158"/>
        <p:guide orient="horz" pos="3113"/>
        <p:guide orient="horz"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9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im%20Nam%20Su\Documents\&#52852;&#52852;&#50724;&#53665;%20&#48155;&#51008;%20&#54028;&#51068;\cycle%20time.xl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6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KNS-&#48288;&#53944;&#45224;\&#51204;&#47029;&#44284;&#51228;-&#44221;&#50689;&#51088;&#47308;\&#51204;&#47029;&#51088;&#47308;-&#45380;&#46020;&#48324;\2023&#45380;%20&#51204;&#47029;\23&#45380;&#44221;&#50689;&#51204;&#47029;%20&#51088;&#47308;&#51221;&#4753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_8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_9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____10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____1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</c:dPt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Sheet3!$A$13:$A$15</c:f>
              <c:strCache>
                <c:ptCount val="3"/>
                <c:pt idx="0">
                  <c:v>ADT</c:v>
                </c:pt>
                <c:pt idx="1">
                  <c:v>충전기</c:v>
                </c:pt>
                <c:pt idx="2">
                  <c:v>SMPS</c:v>
                </c:pt>
              </c:strCache>
            </c:strRef>
          </c:cat>
          <c:val>
            <c:numRef>
              <c:f>Sheet3!$H$13:$H$15</c:f>
              <c:numCache>
                <c:formatCode>General</c:formatCode>
                <c:ptCount val="3"/>
                <c:pt idx="0">
                  <c:v>0.71149183947772698</c:v>
                </c:pt>
                <c:pt idx="1">
                  <c:v>0.47422110395954098</c:v>
                </c:pt>
                <c:pt idx="2">
                  <c:v>0.31858204148705233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9578664"/>
        <c:axId val="189572392"/>
      </c:barChart>
      <c:catAx>
        <c:axId val="189578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572392"/>
        <c:crosses val="autoZero"/>
        <c:auto val="1"/>
        <c:lblAlgn val="ctr"/>
        <c:lblOffset val="100"/>
        <c:noMultiLvlLbl val="0"/>
      </c:catAx>
      <c:valAx>
        <c:axId val="189572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57866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1369755973434815E-2"/>
          <c:y val="3.027562668713998E-2"/>
          <c:w val="0.89726048805313041"/>
          <c:h val="0.788480325210454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Sheet3!$K$3</c:f>
              <c:strCache>
                <c:ptCount val="1"/>
                <c:pt idx="0">
                  <c:v>ADT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Sheet3!$J$4:$J$8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Sheet3!$K$4:$K$8</c:f>
              <c:numCache>
                <c:formatCode>0.0%</c:formatCode>
                <c:ptCount val="5"/>
                <c:pt idx="0">
                  <c:v>0.4012</c:v>
                </c:pt>
                <c:pt idx="1">
                  <c:v>1.6E-2</c:v>
                </c:pt>
                <c:pt idx="2">
                  <c:v>0.35320000000000001</c:v>
                </c:pt>
                <c:pt idx="3">
                  <c:v>2.92E-2</c:v>
                </c:pt>
                <c:pt idx="4">
                  <c:v>7.6600000000000001E-2</c:v>
                </c:pt>
              </c:numCache>
            </c:numRef>
          </c:val>
        </c:ser>
        <c:ser>
          <c:idx val="1"/>
          <c:order val="1"/>
          <c:tx>
            <c:strRef>
              <c:f>Sheet3!$L$3</c:f>
              <c:strCache>
                <c:ptCount val="1"/>
                <c:pt idx="0">
                  <c:v>충전기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Sheet3!$J$4:$J$8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Sheet3!$L$4:$L$8</c:f>
              <c:numCache>
                <c:formatCode>0.0%</c:formatCode>
                <c:ptCount val="5"/>
                <c:pt idx="0">
                  <c:v>0.58279999999999998</c:v>
                </c:pt>
                <c:pt idx="1">
                  <c:v>0.98199999999999998</c:v>
                </c:pt>
                <c:pt idx="2">
                  <c:v>0.64680000000000004</c:v>
                </c:pt>
                <c:pt idx="3">
                  <c:v>0.17280000000000001</c:v>
                </c:pt>
                <c:pt idx="4">
                  <c:v>1.54E-2</c:v>
                </c:pt>
              </c:numCache>
            </c:numRef>
          </c:val>
        </c:ser>
        <c:ser>
          <c:idx val="2"/>
          <c:order val="2"/>
          <c:tx>
            <c:strRef>
              <c:f>Sheet3!$M$3</c:f>
              <c:strCache>
                <c:ptCount val="1"/>
                <c:pt idx="0">
                  <c:v>SMPS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Sheet3!$J$4:$J$8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Sheet3!$M$4:$M$8</c:f>
              <c:numCache>
                <c:formatCode>0.0%</c:formatCode>
                <c:ptCount val="5"/>
                <c:pt idx="0">
                  <c:v>1.4E-2</c:v>
                </c:pt>
                <c:pt idx="1">
                  <c:v>2.8E-3</c:v>
                </c:pt>
                <c:pt idx="3">
                  <c:v>0.79800000000000004</c:v>
                </c:pt>
                <c:pt idx="4">
                  <c:v>0.90800000000000003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89577488"/>
        <c:axId val="189576704"/>
      </c:barChart>
      <c:catAx>
        <c:axId val="189577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576704"/>
        <c:crosses val="autoZero"/>
        <c:auto val="1"/>
        <c:lblAlgn val="ctr"/>
        <c:lblOffset val="100"/>
        <c:noMultiLvlLbl val="0"/>
      </c:catAx>
      <c:valAx>
        <c:axId val="189576704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189577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Sheet4!$F$10</c:f>
              <c:strCache>
                <c:ptCount val="1"/>
                <c:pt idx="0">
                  <c:v>PART 비용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Sheet4!$E$11:$E$14</c:f>
              <c:strCache>
                <c:ptCount val="4"/>
                <c:pt idx="0">
                  <c:v>AXIAL</c:v>
                </c:pt>
                <c:pt idx="1">
                  <c:v>EYELET</c:v>
                </c:pt>
                <c:pt idx="2">
                  <c:v>RADIAL</c:v>
                </c:pt>
                <c:pt idx="3">
                  <c:v>SMD</c:v>
                </c:pt>
              </c:strCache>
            </c:strRef>
          </c:cat>
          <c:val>
            <c:numRef>
              <c:f>Sheet4!$F$11:$F$14</c:f>
              <c:numCache>
                <c:formatCode>#,##0_ </c:formatCode>
                <c:ptCount val="4"/>
                <c:pt idx="0">
                  <c:v>9289.8647597597628</c:v>
                </c:pt>
                <c:pt idx="1">
                  <c:v>10933.762222222222</c:v>
                </c:pt>
                <c:pt idx="2">
                  <c:v>23050.826036036022</c:v>
                </c:pt>
                <c:pt idx="3">
                  <c:v>5729.6070270270266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575920"/>
        <c:axId val="189574744"/>
      </c:barChart>
      <c:lineChart>
        <c:grouping val="standard"/>
        <c:varyColors val="0"/>
        <c:ser>
          <c:idx val="1"/>
          <c:order val="1"/>
          <c:tx>
            <c:strRef>
              <c:f>Sheet4!$G$10</c:f>
              <c:strCache>
                <c:ptCount val="1"/>
                <c:pt idx="0">
                  <c:v>교체 건수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Sheet4!$E$11:$E$14</c:f>
              <c:strCache>
                <c:ptCount val="4"/>
                <c:pt idx="0">
                  <c:v>AXIAL</c:v>
                </c:pt>
                <c:pt idx="1">
                  <c:v>EYELET</c:v>
                </c:pt>
                <c:pt idx="2">
                  <c:v>RADIAL</c:v>
                </c:pt>
                <c:pt idx="3">
                  <c:v>SMD</c:v>
                </c:pt>
              </c:strCache>
            </c:strRef>
          </c:cat>
          <c:val>
            <c:numRef>
              <c:f>Sheet4!$G$11:$G$14</c:f>
              <c:numCache>
                <c:formatCode>General</c:formatCode>
                <c:ptCount val="4"/>
                <c:pt idx="0">
                  <c:v>547</c:v>
                </c:pt>
                <c:pt idx="1">
                  <c:v>618</c:v>
                </c:pt>
                <c:pt idx="2">
                  <c:v>1024</c:v>
                </c:pt>
                <c:pt idx="3">
                  <c:v>441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9573568"/>
        <c:axId val="189575136"/>
      </c:lineChart>
      <c:catAx>
        <c:axId val="18957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574744"/>
        <c:crosses val="autoZero"/>
        <c:auto val="1"/>
        <c:lblAlgn val="ctr"/>
        <c:lblOffset val="100"/>
        <c:noMultiLvlLbl val="0"/>
      </c:catAx>
      <c:valAx>
        <c:axId val="189574744"/>
        <c:scaling>
          <c:orientation val="minMax"/>
        </c:scaling>
        <c:delete val="0"/>
        <c:axPos val="l"/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575920"/>
        <c:crosses val="autoZero"/>
        <c:crossBetween val="between"/>
      </c:valAx>
      <c:valAx>
        <c:axId val="189575136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573568"/>
        <c:crosses val="max"/>
        <c:crossBetween val="between"/>
      </c:valAx>
      <c:catAx>
        <c:axId val="1895735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95751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3013921381097168E-2"/>
          <c:y val="3.2839741552801609E-2"/>
          <c:w val="0.88731878753962767"/>
          <c:h val="0.6668138968329626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Sheet4!$G$34</c:f>
              <c:strCache>
                <c:ptCount val="1"/>
                <c:pt idx="0">
                  <c:v>사용비용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0000">
                  <a:alpha val="58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1"/>
            <c:invertIfNegative val="0"/>
            <c:bubble3D val="0"/>
            <c:spPr>
              <a:solidFill>
                <a:schemeClr val="accent2">
                  <a:alpha val="73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chemeClr val="accent4">
                  <a:alpha val="7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Sheet4!$F$35:$F$44</c:f>
              <c:strCache>
                <c:ptCount val="10"/>
                <c:pt idx="0">
                  <c:v>CUTTER</c:v>
                </c:pt>
                <c:pt idx="1">
                  <c:v>LEVER</c:v>
                </c:pt>
                <c:pt idx="2">
                  <c:v>PIN</c:v>
                </c:pt>
                <c:pt idx="3">
                  <c:v>CHUCK(A)</c:v>
                </c:pt>
                <c:pt idx="4">
                  <c:v>CHUCK(B)</c:v>
                </c:pt>
                <c:pt idx="5">
                  <c:v>LEAD CUTTER</c:v>
                </c:pt>
                <c:pt idx="6">
                  <c:v>SHAFT </c:v>
                </c:pt>
                <c:pt idx="7">
                  <c:v>CHUCK</c:v>
                </c:pt>
                <c:pt idx="8">
                  <c:v>PLATE(5.0)</c:v>
                </c:pt>
                <c:pt idx="9">
                  <c:v>SENSOR UNIT</c:v>
                </c:pt>
              </c:strCache>
            </c:strRef>
          </c:cat>
          <c:val>
            <c:numRef>
              <c:f>Sheet4!$G$35:$G$44</c:f>
              <c:numCache>
                <c:formatCode>#,##0_);[Red]\(#,##0\)</c:formatCode>
                <c:ptCount val="10"/>
                <c:pt idx="0">
                  <c:v>5908.1329729729687</c:v>
                </c:pt>
                <c:pt idx="1">
                  <c:v>4826.9399999999987</c:v>
                </c:pt>
                <c:pt idx="2">
                  <c:v>2023.2400000000002</c:v>
                </c:pt>
                <c:pt idx="3">
                  <c:v>1632.9851351351349</c:v>
                </c:pt>
                <c:pt idx="4">
                  <c:v>1295.8351351351353</c:v>
                </c:pt>
                <c:pt idx="5">
                  <c:v>1179.5022522522522</c:v>
                </c:pt>
                <c:pt idx="6" formatCode="General">
                  <c:v>888.2</c:v>
                </c:pt>
                <c:pt idx="7" formatCode="General">
                  <c:v>619.70000000000005</c:v>
                </c:pt>
                <c:pt idx="8" formatCode="General">
                  <c:v>611.5</c:v>
                </c:pt>
                <c:pt idx="9" formatCode="General">
                  <c:v>593.70000000000005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9575528"/>
        <c:axId val="189571608"/>
      </c:barChart>
      <c:lineChart>
        <c:grouping val="standard"/>
        <c:varyColors val="0"/>
        <c:ser>
          <c:idx val="1"/>
          <c:order val="1"/>
          <c:tx>
            <c:strRef>
              <c:f>Sheet4!$H$34</c:f>
              <c:strCache>
                <c:ptCount val="1"/>
                <c:pt idx="0">
                  <c:v>사용수량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2"/>
              <c:spPr>
                <a:solidFill>
                  <a:srgbClr val="FFFF00">
                    <a:alpha val="65000"/>
                  </a:srgb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Sheet4!$F$35:$F$44</c:f>
              <c:strCache>
                <c:ptCount val="10"/>
                <c:pt idx="0">
                  <c:v>CUTTER</c:v>
                </c:pt>
                <c:pt idx="1">
                  <c:v>LEVER</c:v>
                </c:pt>
                <c:pt idx="2">
                  <c:v>PIN</c:v>
                </c:pt>
                <c:pt idx="3">
                  <c:v>CHUCK(A)</c:v>
                </c:pt>
                <c:pt idx="4">
                  <c:v>CHUCK(B)</c:v>
                </c:pt>
                <c:pt idx="5">
                  <c:v>LEAD CUTTER</c:v>
                </c:pt>
                <c:pt idx="6">
                  <c:v>SHAFT </c:v>
                </c:pt>
                <c:pt idx="7">
                  <c:v>CHUCK</c:v>
                </c:pt>
                <c:pt idx="8">
                  <c:v>PLATE(5.0)</c:v>
                </c:pt>
                <c:pt idx="9">
                  <c:v>SENSOR UNIT</c:v>
                </c:pt>
              </c:strCache>
            </c:strRef>
          </c:cat>
          <c:val>
            <c:numRef>
              <c:f>Sheet4!$H$35:$H$44</c:f>
              <c:numCache>
                <c:formatCode>General</c:formatCode>
                <c:ptCount val="10"/>
                <c:pt idx="0">
                  <c:v>197</c:v>
                </c:pt>
                <c:pt idx="1">
                  <c:v>27</c:v>
                </c:pt>
                <c:pt idx="2">
                  <c:v>255</c:v>
                </c:pt>
                <c:pt idx="3">
                  <c:v>25</c:v>
                </c:pt>
                <c:pt idx="4">
                  <c:v>20</c:v>
                </c:pt>
                <c:pt idx="5">
                  <c:v>37</c:v>
                </c:pt>
                <c:pt idx="6">
                  <c:v>4</c:v>
                </c:pt>
                <c:pt idx="7">
                  <c:v>75</c:v>
                </c:pt>
                <c:pt idx="8">
                  <c:v>65</c:v>
                </c:pt>
                <c:pt idx="9">
                  <c:v>15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9573960"/>
        <c:axId val="189572784"/>
      </c:lineChart>
      <c:catAx>
        <c:axId val="189575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571608"/>
        <c:crosses val="autoZero"/>
        <c:auto val="1"/>
        <c:lblAlgn val="ctr"/>
        <c:lblOffset val="100"/>
        <c:noMultiLvlLbl val="0"/>
      </c:catAx>
      <c:valAx>
        <c:axId val="189571608"/>
        <c:scaling>
          <c:orientation val="minMax"/>
        </c:scaling>
        <c:delete val="0"/>
        <c:axPos val="l"/>
        <c:numFmt formatCode="#,##0_);[Red]\(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575528"/>
        <c:crosses val="autoZero"/>
        <c:crossBetween val="between"/>
      </c:valAx>
      <c:valAx>
        <c:axId val="189572784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573960"/>
        <c:crosses val="max"/>
        <c:crossBetween val="between"/>
      </c:valAx>
      <c:catAx>
        <c:axId val="189573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95727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2691241407659406"/>
          <c:y val="2.0177947251350494E-2"/>
          <c:w val="0.3690860186571287"/>
          <c:h val="9.225130744408589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'2022'!$J$8</c:f>
              <c:strCache>
                <c:ptCount val="1"/>
                <c:pt idx="0">
                  <c:v>발생건수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softEdge rad="12700"/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softEdge rad="12700"/>
              </a:effectLst>
            </c:spPr>
          </c:dPt>
          <c:dPt>
            <c:idx val="1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>
                <a:glow rad="63500">
                  <a:schemeClr val="accent4">
                    <a:lumMod val="40000"/>
                    <a:lumOff val="60000"/>
                    <a:alpha val="40000"/>
                  </a:schemeClr>
                </a:glow>
                <a:softEdge rad="12700"/>
              </a:effectLst>
            </c:spPr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glow rad="63500">
                  <a:schemeClr val="accent1">
                    <a:lumMod val="60000"/>
                    <a:lumOff val="40000"/>
                    <a:alpha val="40000"/>
                  </a:schemeClr>
                </a:glow>
                <a:softEdge rad="12700"/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'2022'!$K$7:$M$7</c:f>
              <c:strCache>
                <c:ptCount val="3"/>
                <c:pt idx="0">
                  <c:v>21년</c:v>
                </c:pt>
                <c:pt idx="1">
                  <c:v>22년</c:v>
                </c:pt>
                <c:pt idx="2">
                  <c:v>23년 목표</c:v>
                </c:pt>
              </c:strCache>
            </c:strRef>
          </c:cat>
          <c:val>
            <c:numRef>
              <c:f>'2022'!$K$8:$M$8</c:f>
              <c:numCache>
                <c:formatCode>General</c:formatCode>
                <c:ptCount val="3"/>
                <c:pt idx="0">
                  <c:v>63</c:v>
                </c:pt>
                <c:pt idx="1">
                  <c:v>47</c:v>
                </c:pt>
                <c:pt idx="2">
                  <c:v>30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9768328"/>
        <c:axId val="189769112"/>
      </c:barChart>
      <c:catAx>
        <c:axId val="189768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769112"/>
        <c:crosses val="autoZero"/>
        <c:auto val="1"/>
        <c:lblAlgn val="ctr"/>
        <c:lblOffset val="100"/>
        <c:noMultiLvlLbl val="0"/>
      </c:catAx>
      <c:valAx>
        <c:axId val="189769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768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'2022'!$T$13</c:f>
              <c:strCache>
                <c:ptCount val="1"/>
                <c:pt idx="0">
                  <c:v>발생건수</c:v>
                </c:pt>
              </c:strCache>
            </c:strRef>
          </c:tx>
          <c:spPr>
            <a:effectLst>
              <a:glow rad="12700">
                <a:schemeClr val="accent2">
                  <a:satMod val="175000"/>
                  <a:alpha val="23000"/>
                </a:schemeClr>
              </a:glow>
              <a:softEdge rad="12700"/>
            </a:effectLst>
            <a:scene3d>
              <a:camera prst="orthographicFront"/>
              <a:lightRig rig="threePt" dir="t"/>
            </a:scene3d>
            <a:sp3d>
              <a:bevelT w="165100" prst="coolSlant"/>
              <a:bevelB w="152400" h="50800" prst="softRound"/>
            </a:sp3d>
          </c:spPr>
          <c:explosion val="4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 rad="12700">
                  <a:schemeClr val="accent2">
                    <a:satMod val="175000"/>
                    <a:alpha val="23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  <a:bevelB w="152400" h="50800" prst="softRound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>
                <a:glow rad="12700">
                  <a:schemeClr val="accent2">
                    <a:satMod val="175000"/>
                    <a:alpha val="23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  <a:bevelB w="152400" h="50800" prst="softRound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>
                <a:glow rad="12700">
                  <a:schemeClr val="accent2">
                    <a:satMod val="175000"/>
                    <a:alpha val="23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  <a:bevelB w="152400" h="50800" prst="softRound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>
                <a:glow rad="12700">
                  <a:schemeClr val="accent2">
                    <a:satMod val="175000"/>
                    <a:alpha val="23000"/>
                  </a:scheme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  <a:bevelB w="152400" h="50800" prst="softRound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'2022'!$S$14:$S$17</c:f>
              <c:strCache>
                <c:ptCount val="4"/>
                <c:pt idx="0">
                  <c:v>AXIAL</c:v>
                </c:pt>
                <c:pt idx="1">
                  <c:v>EYELET</c:v>
                </c:pt>
                <c:pt idx="2">
                  <c:v>RADIAL</c:v>
                </c:pt>
                <c:pt idx="3">
                  <c:v>SMD</c:v>
                </c:pt>
              </c:strCache>
            </c:strRef>
          </c:cat>
          <c:val>
            <c:numRef>
              <c:f>'2022'!$T$14:$T$17</c:f>
              <c:numCache>
                <c:formatCode>General</c:formatCode>
                <c:ptCount val="4"/>
                <c:pt idx="0">
                  <c:v>6</c:v>
                </c:pt>
                <c:pt idx="1">
                  <c:v>13</c:v>
                </c:pt>
                <c:pt idx="2">
                  <c:v>7</c:v>
                </c:pt>
                <c:pt idx="3">
                  <c:v>21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8071232825982296E-2"/>
          <c:y val="4.267945347294072E-2"/>
          <c:w val="0.87151080435507167"/>
          <c:h val="0.7608775857459008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'2022'!$W$5</c:f>
              <c:strCache>
                <c:ptCount val="1"/>
                <c:pt idx="0">
                  <c:v>발생건수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glow rad="63500">
                <a:schemeClr val="accent1">
                  <a:satMod val="175000"/>
                  <a:alpha val="40000"/>
                </a:schemeClr>
              </a:glow>
              <a:softEdge rad="12700"/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lumMod val="20000"/>
                    <a:lumOff val="80000"/>
                    <a:alpha val="40000"/>
                  </a:schemeClr>
                </a:glow>
                <a:softEdge rad="12700"/>
              </a:effectLst>
            </c:spPr>
          </c:dPt>
          <c:dPt>
            <c:idx val="1"/>
            <c:invertIfNegative val="0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>
                <a:glow rad="63500">
                  <a:schemeClr val="accent2">
                    <a:lumMod val="40000"/>
                    <a:lumOff val="60000"/>
                    <a:alpha val="40000"/>
                  </a:schemeClr>
                </a:glow>
                <a:softEdge rad="12700"/>
              </a:effectLst>
            </c:spPr>
          </c:dPt>
          <c:dPt>
            <c:idx val="2"/>
            <c:invertIfNegative val="0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glow rad="63500">
                  <a:schemeClr val="accent4">
                    <a:lumMod val="20000"/>
                    <a:lumOff val="80000"/>
                    <a:alpha val="40000"/>
                  </a:schemeClr>
                </a:glow>
                <a:softEdge rad="12700"/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'2022'!$V$6:$V$10</c:f>
              <c:strCache>
                <c:ptCount val="5"/>
                <c:pt idx="0">
                  <c:v>Cosmotech</c:v>
                </c:pt>
                <c:pt idx="1">
                  <c:v>HUIHO</c:v>
                </c:pt>
                <c:pt idx="2">
                  <c:v>LANSON</c:v>
                </c:pt>
                <c:pt idx="3">
                  <c:v>TECHIGH</c:v>
                </c:pt>
                <c:pt idx="4">
                  <c:v>대린전자</c:v>
                </c:pt>
              </c:strCache>
            </c:strRef>
          </c:cat>
          <c:val>
            <c:numRef>
              <c:f>'2022'!$W$6:$W$10</c:f>
              <c:numCache>
                <c:formatCode>General</c:formatCode>
                <c:ptCount val="5"/>
                <c:pt idx="0">
                  <c:v>12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89765192"/>
        <c:axId val="189771072"/>
      </c:barChart>
      <c:catAx>
        <c:axId val="189765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771072"/>
        <c:crosses val="autoZero"/>
        <c:auto val="1"/>
        <c:lblAlgn val="ctr"/>
        <c:lblOffset val="100"/>
        <c:noMultiLvlLbl val="0"/>
      </c:catAx>
      <c:valAx>
        <c:axId val="189771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765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400" cy="494267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90" y="2"/>
            <a:ext cx="2946400" cy="494267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424EAA2E-A0A8-4D9B-B92F-D2F4DABAF869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9986"/>
            <a:ext cx="2946400" cy="494267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90" y="9379986"/>
            <a:ext cx="2946400" cy="494267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CA7B30FA-47EE-42D6-9DDE-EDC0A16F0B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077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45659" cy="495427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8" y="0"/>
            <a:ext cx="2945659" cy="495427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27CF92BE-42F8-4AED-893C-03FE41459FBC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79513" y="1236663"/>
            <a:ext cx="4438650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5" rIns="91432" bIns="4571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51983"/>
            <a:ext cx="5438140" cy="3887986"/>
          </a:xfrm>
          <a:prstGeom prst="rect">
            <a:avLst/>
          </a:prstGeom>
        </p:spPr>
        <p:txBody>
          <a:bodyPr vert="horz" lIns="91432" tIns="45715" rIns="91432" bIns="4571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378829"/>
            <a:ext cx="2945659" cy="495427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8" y="9378829"/>
            <a:ext cx="2945659" cy="495427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0C5F46D7-0E81-4DFB-82D4-5DDA86B781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72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6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23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7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29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89D77-86BD-4D9B-BD3B-F3C8439689DF}" type="datetimeFigureOut">
              <a:rPr lang="ko-KR" altLang="en-US" smtClean="0"/>
              <a:pPr/>
              <a:t>2022-12-09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40715-F262-4C07-B7D7-E5FF2D3E59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package" Target="../embeddings/Microsoft_Excel_____2.xlsx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3.wmf"/><Relationship Id="rId18" Type="http://schemas.openxmlformats.org/officeDocument/2006/relationships/package" Target="../embeddings/Microsoft_PowerPoint_______7.pptx"/><Relationship Id="rId3" Type="http://schemas.openxmlformats.org/officeDocument/2006/relationships/image" Target="../media/image25.png"/><Relationship Id="rId7" Type="http://schemas.openxmlformats.org/officeDocument/2006/relationships/image" Target="../media/image21.wmf"/><Relationship Id="rId12" Type="http://schemas.openxmlformats.org/officeDocument/2006/relationships/package" Target="../embeddings/Microsoft_PowerPoint_______5.pptx"/><Relationship Id="rId1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6" Type="http://schemas.microsoft.com/office/2007/relationships/hdphoto" Target="../media/hdphoto2.wdp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PowerPoint_______3.pptx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3.bin"/><Relationship Id="rId15" Type="http://schemas.openxmlformats.org/officeDocument/2006/relationships/image" Target="../media/image5.png"/><Relationship Id="rId10" Type="http://schemas.openxmlformats.org/officeDocument/2006/relationships/image" Target="../media/image22.wmf"/><Relationship Id="rId19" Type="http://schemas.openxmlformats.org/officeDocument/2006/relationships/image" Target="../media/image24.wmf"/><Relationship Id="rId4" Type="http://schemas.openxmlformats.org/officeDocument/2006/relationships/chart" Target="../charts/chart1.xml"/><Relationship Id="rId9" Type="http://schemas.openxmlformats.org/officeDocument/2006/relationships/package" Target="../embeddings/Microsoft_PowerPoint_______4.pptx"/><Relationship Id="rId1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hart" Target="../charts/chart4.xml"/><Relationship Id="rId7" Type="http://schemas.openxmlformats.org/officeDocument/2006/relationships/image" Target="../media/image2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2.wdp"/><Relationship Id="rId10" Type="http://schemas.openxmlformats.org/officeDocument/2006/relationships/image" Target="../media/image29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hart" Target="../charts/chart5.xml"/><Relationship Id="rId7" Type="http://schemas.openxmlformats.org/officeDocument/2006/relationships/image" Target="../media/image31.png"/><Relationship Id="rId12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png"/><Relationship Id="rId11" Type="http://schemas.openxmlformats.org/officeDocument/2006/relationships/package" Target="../embeddings/Microsoft_Excel_____12.xlsx"/><Relationship Id="rId5" Type="http://schemas.openxmlformats.org/officeDocument/2006/relationships/chart" Target="../charts/chart7.xml"/><Relationship Id="rId10" Type="http://schemas.openxmlformats.org/officeDocument/2006/relationships/oleObject" Target="../embeddings/oleObject7.bin"/><Relationship Id="rId4" Type="http://schemas.openxmlformats.org/officeDocument/2006/relationships/chart" Target="../charts/chart6.xm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png"/><Relationship Id="rId11" Type="http://schemas.openxmlformats.org/officeDocument/2006/relationships/oleObject" Target="../embeddings/Microsoft_Excel_97-2003_____1.xls"/><Relationship Id="rId5" Type="http://schemas.openxmlformats.org/officeDocument/2006/relationships/image" Target="../media/image35.png"/><Relationship Id="rId10" Type="http://schemas.openxmlformats.org/officeDocument/2006/relationships/oleObject" Target="../embeddings/oleObject8.bin"/><Relationship Id="rId4" Type="http://schemas.microsoft.com/office/2007/relationships/hdphoto" Target="../media/hdphoto2.wdp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____1.xlsx"/><Relationship Id="rId3" Type="http://schemas.openxmlformats.org/officeDocument/2006/relationships/image" Target="../media/image4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62413" y="255322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1-2.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성과 및 반성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48718" y="1038320"/>
            <a:ext cx="8679257" cy="5440783"/>
            <a:chOff x="248718" y="1017539"/>
            <a:chExt cx="8679257" cy="5440783"/>
          </a:xfrm>
        </p:grpSpPr>
        <p:sp>
          <p:nvSpPr>
            <p:cNvPr id="18" name="직사각형 17"/>
            <p:cNvSpPr/>
            <p:nvPr/>
          </p:nvSpPr>
          <p:spPr>
            <a:xfrm>
              <a:off x="270032" y="1214561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8957" y="1017539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0000FF"/>
                  </a:solidFill>
                </a:rPr>
                <a:t>주요 성과 내역</a:t>
              </a:r>
              <a:endParaRPr lang="ko-KR" altLang="en-US" sz="1700" b="1" dirty="0">
                <a:solidFill>
                  <a:srgbClr val="0000FF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736706" y="1206536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31227" y="1017539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FF0000"/>
                  </a:solidFill>
                </a:rPr>
                <a:t>주요 반성 내역</a:t>
              </a:r>
              <a:endParaRPr lang="ko-KR" altLang="en-US" sz="17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>
              <a:off x="4572000" y="1345754"/>
              <a:ext cx="0" cy="511256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248718" y="1347323"/>
              <a:ext cx="4162252" cy="51109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723392" y="1347324"/>
              <a:ext cx="4204583" cy="511099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Rectangle 37"/>
          <p:cNvSpPr>
            <a:spLocks noChangeArrowheads="1"/>
          </p:cNvSpPr>
          <p:nvPr/>
        </p:nvSpPr>
        <p:spPr bwMode="auto">
          <a:xfrm>
            <a:off x="4727893" y="1395671"/>
            <a:ext cx="4323282" cy="5083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900" dirty="0" smtClean="0">
                <a:latin typeface="+mj-ea"/>
                <a:sym typeface="Wingdings" panose="05000000000000000000" pitchFamily="2" charset="2"/>
              </a:rPr>
              <a:t> </a:t>
            </a:r>
            <a:endParaRPr lang="ko-KR" altLang="en-US" sz="5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+mj-ea"/>
                <a:ea typeface="+mj-ea"/>
              </a:rPr>
              <a:t>4</a:t>
            </a:r>
            <a:r>
              <a:rPr lang="en-US" altLang="ko-KR" sz="1200" b="1" dirty="0">
                <a:latin typeface="+mj-ea"/>
                <a:ea typeface="+mj-ea"/>
              </a:rPr>
              <a:t>. </a:t>
            </a:r>
            <a:r>
              <a:rPr lang="en-US" altLang="ko-KR" sz="1200" b="1" dirty="0" smtClean="0">
                <a:latin typeface="+mj-ea"/>
                <a:ea typeface="+mj-ea"/>
              </a:rPr>
              <a:t>MES EMI SYSTEM </a:t>
            </a:r>
            <a:r>
              <a:rPr lang="ko-KR" altLang="en-US" sz="1200" b="1" dirty="0" smtClean="0">
                <a:latin typeface="+mj-ea"/>
                <a:ea typeface="+mj-ea"/>
              </a:rPr>
              <a:t>적용 정합성 미흡</a:t>
            </a:r>
            <a:endParaRPr lang="en-US" altLang="ko-KR" sz="105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+mj-ea"/>
                <a:ea typeface="+mj-ea"/>
              </a:rPr>
              <a:t>   ◌ </a:t>
            </a:r>
            <a:r>
              <a:rPr lang="ko-KR" altLang="en-US" sz="1000" dirty="0" smtClean="0">
                <a:latin typeface="+mj-ea"/>
                <a:ea typeface="+mj-ea"/>
              </a:rPr>
              <a:t>현장 </a:t>
            </a:r>
            <a:r>
              <a:rPr lang="en-US" altLang="ko-KR" sz="1000" dirty="0" smtClean="0">
                <a:latin typeface="+mj-ea"/>
                <a:ea typeface="+mj-ea"/>
              </a:rPr>
              <a:t>LINE</a:t>
            </a:r>
            <a:r>
              <a:rPr lang="ko-KR" altLang="en-US" sz="1000" dirty="0" smtClean="0">
                <a:latin typeface="+mj-ea"/>
                <a:ea typeface="+mj-ea"/>
              </a:rPr>
              <a:t>별 </a:t>
            </a:r>
            <a:r>
              <a:rPr lang="en-US" altLang="ko-KR" sz="1000" dirty="0" smtClean="0">
                <a:latin typeface="+mj-ea"/>
                <a:ea typeface="+mj-ea"/>
              </a:rPr>
              <a:t>SYSTEM </a:t>
            </a:r>
            <a:r>
              <a:rPr lang="ko-KR" altLang="en-US" sz="1000" dirty="0" smtClean="0">
                <a:latin typeface="+mj-ea"/>
                <a:ea typeface="+mj-ea"/>
              </a:rPr>
              <a:t>유실 등록 및 실행 운영 미흡함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+mj-ea"/>
              </a:rPr>
              <a:t> </a:t>
            </a:r>
            <a:r>
              <a:rPr lang="en-US" altLang="ko-KR" sz="1000" dirty="0" smtClean="0">
                <a:latin typeface="+mj-ea"/>
              </a:rPr>
              <a:t>     </a:t>
            </a:r>
            <a:r>
              <a:rPr lang="en-US" altLang="ko-KR" sz="1000" dirty="0" smtClean="0">
                <a:latin typeface="+mj-ea"/>
                <a:sym typeface="Wingdings" panose="05000000000000000000" pitchFamily="2" charset="2"/>
              </a:rPr>
              <a:t> MES </a:t>
            </a:r>
            <a:r>
              <a:rPr lang="ko-KR" altLang="en-US" sz="1000" dirty="0" smtClean="0">
                <a:latin typeface="+mj-ea"/>
                <a:sym typeface="Wingdings" panose="05000000000000000000" pitchFamily="2" charset="2"/>
              </a:rPr>
              <a:t>효율 </a:t>
            </a:r>
            <a:r>
              <a:rPr lang="en-US" altLang="ko-KR" sz="1000" dirty="0" smtClean="0">
                <a:latin typeface="+mj-ea"/>
                <a:sym typeface="Wingdings" panose="05000000000000000000" pitchFamily="2" charset="2"/>
              </a:rPr>
              <a:t>DATA </a:t>
            </a:r>
            <a:r>
              <a:rPr lang="ko-KR" altLang="en-US" sz="1000" dirty="0" smtClean="0">
                <a:latin typeface="+mj-ea"/>
                <a:sym typeface="Wingdings" panose="05000000000000000000" pitchFamily="2" charset="2"/>
              </a:rPr>
              <a:t>정합성 검증 및 일별 신뢰성 유효성 평가</a:t>
            </a:r>
            <a:endParaRPr lang="en-US" altLang="ko-KR" sz="10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latin typeface="+mj-ea"/>
                <a:ea typeface="+mj-ea"/>
              </a:rPr>
              <a:t>      </a:t>
            </a:r>
            <a:r>
              <a:rPr lang="en-US" altLang="ko-KR" sz="1000" dirty="0" smtClean="0">
                <a:latin typeface="+mj-ea"/>
                <a:sym typeface="Wingdings" panose="05000000000000000000" pitchFamily="2" charset="2"/>
              </a:rPr>
              <a:t> </a:t>
            </a:r>
            <a:r>
              <a:rPr lang="ko-KR" altLang="en-US" sz="1000" dirty="0" smtClean="0">
                <a:latin typeface="+mj-ea"/>
                <a:sym typeface="Wingdings" panose="05000000000000000000" pitchFamily="2" charset="2"/>
              </a:rPr>
              <a:t>유효성 평가 완료 후 일보 </a:t>
            </a:r>
            <a:r>
              <a:rPr lang="en-US" altLang="ko-KR" sz="1000" dirty="0" smtClean="0">
                <a:latin typeface="+mj-ea"/>
                <a:sym typeface="Wingdings" panose="05000000000000000000" pitchFamily="2" charset="2"/>
              </a:rPr>
              <a:t>SHEET </a:t>
            </a:r>
            <a:r>
              <a:rPr lang="ko-KR" altLang="en-US" sz="1000" dirty="0" smtClean="0">
                <a:latin typeface="+mj-ea"/>
                <a:sym typeface="Wingdings" panose="05000000000000000000" pitchFamily="2" charset="2"/>
              </a:rPr>
              <a:t>이중 작업 간소화 운영</a:t>
            </a:r>
            <a:endParaRPr lang="en-US" altLang="ko-KR" sz="1000" dirty="0" smtClean="0">
              <a:latin typeface="+mj-ea"/>
              <a:ea typeface="+mj-ea"/>
            </a:endParaRP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34318" y="1409457"/>
            <a:ext cx="4323282" cy="496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t"/>
          <a:lstStyle/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+mj-ea"/>
                <a:ea typeface="+mj-ea"/>
              </a:rPr>
              <a:t>1. </a:t>
            </a:r>
            <a:r>
              <a:rPr lang="ko-KR" altLang="en-US" sz="1200" b="1" dirty="0" smtClean="0">
                <a:latin typeface="+mj-ea"/>
                <a:ea typeface="+mj-ea"/>
              </a:rPr>
              <a:t>년간 설비 효율 유지 관리</a:t>
            </a:r>
            <a:endParaRPr lang="en-US" altLang="ko-KR" sz="12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latin typeface="+mj-ea"/>
                <a:ea typeface="+mj-ea"/>
              </a:rPr>
              <a:t>   </a:t>
            </a:r>
            <a:endParaRPr lang="en-US" altLang="ko-KR" sz="1000" dirty="0" smtClean="0">
              <a:solidFill>
                <a:srgbClr val="0000FF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 dirty="0" smtClean="0">
              <a:solidFill>
                <a:srgbClr val="0000FF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 dirty="0">
              <a:solidFill>
                <a:srgbClr val="0000FF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 dirty="0" smtClean="0">
              <a:solidFill>
                <a:srgbClr val="0000FF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 </a:t>
            </a:r>
            <a:r>
              <a:rPr lang="en-US" altLang="ko-KR" sz="1000" dirty="0" smtClean="0">
                <a:latin typeface="+mj-ea"/>
                <a:sym typeface="Wingdings" panose="05000000000000000000" pitchFamily="2" charset="2"/>
              </a:rPr>
              <a:t> </a:t>
            </a:r>
            <a:r>
              <a:rPr lang="ko-KR" altLang="en-US" sz="1000" dirty="0" smtClean="0">
                <a:latin typeface="+mj-ea"/>
                <a:sym typeface="Wingdings" panose="05000000000000000000" pitchFamily="2" charset="2"/>
              </a:rPr>
              <a:t>설비 </a:t>
            </a:r>
            <a:r>
              <a:rPr lang="en-US" altLang="ko-KR" sz="1000" dirty="0" smtClean="0">
                <a:latin typeface="+mj-ea"/>
                <a:sym typeface="Wingdings" panose="05000000000000000000" pitchFamily="2" charset="2"/>
              </a:rPr>
              <a:t>PM</a:t>
            </a:r>
            <a:r>
              <a:rPr lang="ko-KR" altLang="en-US" sz="1000" dirty="0" smtClean="0">
                <a:latin typeface="+mj-ea"/>
                <a:sym typeface="Wingdings" panose="05000000000000000000" pitchFamily="2" charset="2"/>
              </a:rPr>
              <a:t>운영 계획 달성 </a:t>
            </a:r>
            <a:r>
              <a:rPr lang="en-US" altLang="ko-KR" sz="1000" dirty="0" smtClean="0">
                <a:latin typeface="+mj-ea"/>
                <a:sym typeface="Wingdings" panose="05000000000000000000" pitchFamily="2" charset="2"/>
              </a:rPr>
              <a:t>/ </a:t>
            </a:r>
            <a:r>
              <a:rPr lang="ko-KR" altLang="en-US" sz="1000" dirty="0" smtClean="0">
                <a:latin typeface="+mj-ea"/>
                <a:sym typeface="Wingdings" panose="05000000000000000000" pitchFamily="2" charset="2"/>
              </a:rPr>
              <a:t>고장예방 활동 및 효율 편차 유지관리</a:t>
            </a:r>
            <a:endParaRPr lang="en-US" altLang="ko-KR" sz="1000" dirty="0" smtClean="0">
              <a:latin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 dirty="0">
              <a:solidFill>
                <a:srgbClr val="0000FF"/>
              </a:solidFill>
              <a:latin typeface="+mj-ea"/>
              <a:ea typeface="+mj-ea"/>
              <a:sym typeface="Wingdings" panose="05000000000000000000" pitchFamily="2" charset="2"/>
            </a:endParaRPr>
          </a:p>
        </p:txBody>
      </p: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234318" y="674449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1-2.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’22</a:t>
            </a:r>
            <a:r>
              <a:rPr lang="ko-KR" altLang="en-US" b="1" dirty="0" smtClean="0">
                <a:latin typeface="+mn-ea"/>
              </a:rPr>
              <a:t>년 상반기 성과 및 반성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892070"/>
              </p:ext>
            </p:extLst>
          </p:nvPr>
        </p:nvGraphicFramePr>
        <p:xfrm>
          <a:off x="401165" y="1756134"/>
          <a:ext cx="3810795" cy="736764"/>
        </p:xfrm>
        <a:graphic>
          <a:graphicData uri="http://schemas.openxmlformats.org/drawingml/2006/table">
            <a:tbl>
              <a:tblPr/>
              <a:tblGrid>
                <a:gridCol w="974855"/>
                <a:gridCol w="708985"/>
                <a:gridCol w="708985"/>
                <a:gridCol w="708985"/>
                <a:gridCol w="708985"/>
              </a:tblGrid>
              <a:tr h="184191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년하반기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</a:tr>
              <a:tr h="1841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 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19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 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61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466086"/>
              </p:ext>
            </p:extLst>
          </p:nvPr>
        </p:nvGraphicFramePr>
        <p:xfrm>
          <a:off x="388800" y="1116000"/>
          <a:ext cx="8360162" cy="535908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설비 </a:t>
                      </a:r>
                      <a:r>
                        <a:rPr lang="ko-KR" altLang="en-US" sz="1400" b="1" kern="120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가동율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향상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2023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</a:t>
                      </a:r>
                      <a:endParaRPr lang="en-US" sz="12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설비 고장 및 유실 최소화</a:t>
                      </a:r>
                      <a:endParaRPr lang="en-US" sz="1000" b="0" i="0" u="none" strike="noStrike" kern="0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현장 중심 적극성 의식 배양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낭비요소 개선 </a:t>
                      </a:r>
                      <a:endParaRPr lang="en-US" altLang="ko-KR" sz="10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  <a:cs typeface="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 개선에 의한 점당 가공비 목표 달성 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개선을 통한 </a:t>
                      </a:r>
                      <a:r>
                        <a:rPr lang="ko-KR" altLang="en-US" sz="1000" b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향상 </a:t>
                      </a:r>
                      <a:endParaRPr lang="en-US" sz="1000" b="0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</a:t>
                      </a:r>
                      <a:endParaRPr lang="en-US" sz="1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000" b="1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성능복원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YS24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LM GUIDE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12,500 USD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49942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635896" y="6237312"/>
            <a:ext cx="4860539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89213"/>
              </p:ext>
            </p:extLst>
          </p:nvPr>
        </p:nvGraphicFramePr>
        <p:xfrm>
          <a:off x="4735006" y="2686301"/>
          <a:ext cx="3909822" cy="886716"/>
        </p:xfrm>
        <a:graphic>
          <a:graphicData uri="http://schemas.openxmlformats.org/drawingml/2006/table">
            <a:tbl>
              <a:tblPr/>
              <a:tblGrid>
                <a:gridCol w="5585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585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58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585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5854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5854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5854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21679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년실적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년목표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1679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월별 지속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상승 목표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1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16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984381"/>
              </p:ext>
            </p:extLst>
          </p:nvPr>
        </p:nvGraphicFramePr>
        <p:xfrm>
          <a:off x="454083" y="5085184"/>
          <a:ext cx="8229595" cy="1296145"/>
        </p:xfrm>
        <a:graphic>
          <a:graphicData uri="http://schemas.openxmlformats.org/drawingml/2006/table">
            <a:tbl>
              <a:tblPr/>
              <a:tblGrid>
                <a:gridCol w="2245709"/>
                <a:gridCol w="432048"/>
                <a:gridCol w="461368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</a:tblGrid>
              <a:tr h="1991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Items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2715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SMD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유실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설비성능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PM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유지운영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5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AXIAL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유실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설비성능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PM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유지운영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24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RADIAL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유실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활동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설비성능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PM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유지운영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158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유효성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평가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지속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유지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운영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톱니 모양의 오른쪽 화살표 5"/>
          <p:cNvSpPr/>
          <p:nvPr/>
        </p:nvSpPr>
        <p:spPr>
          <a:xfrm>
            <a:off x="2843808" y="5373216"/>
            <a:ext cx="2160240" cy="648072"/>
          </a:xfrm>
          <a:prstGeom prst="notchedRightArrow">
            <a:avLst/>
          </a:prstGeom>
          <a:solidFill>
            <a:schemeClr val="bg1">
              <a:alpha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800" b="1" smtClean="0">
                <a:solidFill>
                  <a:srgbClr val="0000FF"/>
                </a:solidFill>
              </a:rPr>
              <a:t>유실 개선 및 설비 성능 향상 활동</a:t>
            </a:r>
            <a:endParaRPr lang="ko-KR" altLang="en-US" sz="800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0791" y="6096926"/>
            <a:ext cx="3554178" cy="2616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45000"/>
                  <a:lumOff val="55000"/>
                </a:schemeClr>
              </a:gs>
              <a:gs pos="71000">
                <a:schemeClr val="accent1">
                  <a:lumMod val="45000"/>
                  <a:lumOff val="55000"/>
                  <a:alpha val="26000"/>
                </a:schemeClr>
              </a:gs>
              <a:gs pos="89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2"/>
                </a:solidFill>
              </a:rPr>
              <a:t>22</a:t>
            </a:r>
            <a:r>
              <a:rPr lang="ko-KR" altLang="en-US" sz="1100" b="1" dirty="0" smtClean="0">
                <a:solidFill>
                  <a:schemeClr val="accent2"/>
                </a:solidFill>
              </a:rPr>
              <a:t>년 </a:t>
            </a:r>
            <a:r>
              <a:rPr lang="en-US" altLang="ko-KR" sz="1100" b="1" dirty="0" smtClean="0">
                <a:solidFill>
                  <a:schemeClr val="accent2"/>
                </a:solidFill>
              </a:rPr>
              <a:t>PM PLAN </a:t>
            </a:r>
            <a:r>
              <a:rPr lang="ko-KR" altLang="en-US" sz="1100" b="1" dirty="0" smtClean="0">
                <a:solidFill>
                  <a:schemeClr val="accent2"/>
                </a:solidFill>
              </a:rPr>
              <a:t>과제 활동 지속 반복 유지 관리 운영 </a:t>
            </a:r>
            <a:endParaRPr lang="ko-KR" altLang="en-US" sz="1100" b="1" dirty="0">
              <a:solidFill>
                <a:schemeClr val="accent2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9364"/>
              </p:ext>
            </p:extLst>
          </p:nvPr>
        </p:nvGraphicFramePr>
        <p:xfrm>
          <a:off x="611560" y="3996041"/>
          <a:ext cx="3816426" cy="679300"/>
        </p:xfrm>
        <a:graphic>
          <a:graphicData uri="http://schemas.openxmlformats.org/drawingml/2006/table">
            <a:tbl>
              <a:tblPr/>
              <a:tblGrid>
                <a:gridCol w="757166"/>
                <a:gridCol w="611852"/>
                <a:gridCol w="611852"/>
                <a:gridCol w="611852"/>
                <a:gridCol w="611852"/>
                <a:gridCol w="611852"/>
              </a:tblGrid>
              <a:tr h="1698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169825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</a:t>
                      </a:r>
                      <a:b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5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– SMD </a:t>
            </a:r>
            <a:r>
              <a:rPr lang="ko-KR" altLang="en-US" b="1" dirty="0" smtClean="0">
                <a:latin typeface="+mn-ea"/>
              </a:rPr>
              <a:t>개선 활동 계획</a:t>
            </a:r>
            <a:endParaRPr lang="en-US" altLang="ko-KR" b="1" dirty="0"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61321" y="988823"/>
            <a:ext cx="6637182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n-ea"/>
                <a:ea typeface="+mn-ea"/>
              </a:rPr>
              <a:t>○ </a:t>
            </a:r>
            <a:r>
              <a:rPr lang="en-US" altLang="ko-KR" sz="1100" b="1" dirty="0" smtClean="0">
                <a:latin typeface="+mn-ea"/>
              </a:rPr>
              <a:t>MOUNT </a:t>
            </a:r>
            <a:r>
              <a:rPr lang="ko-KR" altLang="en-US" sz="1100" b="1" dirty="0" smtClean="0">
                <a:latin typeface="+mn-ea"/>
              </a:rPr>
              <a:t>공정의 유실 분석 및 개선 계획</a:t>
            </a:r>
            <a:endParaRPr lang="en-US" altLang="ko-KR" sz="1050" b="1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791781" y="1339040"/>
            <a:ext cx="1710460" cy="1247177"/>
            <a:chOff x="321136" y="1700809"/>
            <a:chExt cx="2952750" cy="230425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1136" y="1700809"/>
              <a:ext cx="2952750" cy="230425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869168" y="2187047"/>
              <a:ext cx="1115755" cy="42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설비유실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3567" y="3140968"/>
              <a:ext cx="1115755" cy="426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</a:rPr>
                <a:t>순간정지</a:t>
              </a:r>
              <a:endParaRPr lang="ko-KR" altLang="en-US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461321" y="1491611"/>
            <a:ext cx="3966663" cy="2081405"/>
            <a:chOff x="2706246" y="2481085"/>
            <a:chExt cx="6779508" cy="3252171"/>
          </a:xfrm>
        </p:grpSpPr>
        <p:grpSp>
          <p:nvGrpSpPr>
            <p:cNvPr id="69" name="그룹 68">
              <a:extLst>
                <a:ext uri="{FF2B5EF4-FFF2-40B4-BE49-F238E27FC236}">
                  <a16:creationId xmlns="" xmlns:a16="http://schemas.microsoft.com/office/drawing/2014/main" id="{0EFEF000-4EEA-4A3B-8B1A-B5878154A2E6}"/>
                </a:ext>
              </a:extLst>
            </p:cNvPr>
            <p:cNvGrpSpPr/>
            <p:nvPr/>
          </p:nvGrpSpPr>
          <p:grpSpPr>
            <a:xfrm>
              <a:off x="3597794" y="3838349"/>
              <a:ext cx="4887686" cy="720080"/>
              <a:chOff x="2079171" y="3922170"/>
              <a:chExt cx="4887686" cy="720080"/>
            </a:xfrm>
          </p:grpSpPr>
          <p:sp>
            <p:nvSpPr>
              <p:cNvPr id="108" name="자유형 88">
                <a:extLst>
                  <a:ext uri="{FF2B5EF4-FFF2-40B4-BE49-F238E27FC236}">
                    <a16:creationId xmlns="" xmlns:a16="http://schemas.microsoft.com/office/drawing/2014/main" id="{62847609-25D9-4643-905A-D97F8502ACEB}"/>
                  </a:ext>
                </a:extLst>
              </p:cNvPr>
              <p:cNvSpPr/>
              <p:nvPr/>
            </p:nvSpPr>
            <p:spPr>
              <a:xfrm>
                <a:off x="2079171" y="4332514"/>
                <a:ext cx="4887686" cy="293915"/>
              </a:xfrm>
              <a:custGeom>
                <a:avLst/>
                <a:gdLst>
                  <a:gd name="connsiteX0" fmla="*/ 0 w 4887686"/>
                  <a:gd name="connsiteY0" fmla="*/ 283029 h 293915"/>
                  <a:gd name="connsiteX1" fmla="*/ 0 w 4887686"/>
                  <a:gd name="connsiteY1" fmla="*/ 0 h 293915"/>
                  <a:gd name="connsiteX2" fmla="*/ 4887686 w 4887686"/>
                  <a:gd name="connsiteY2" fmla="*/ 0 h 293915"/>
                  <a:gd name="connsiteX3" fmla="*/ 4887686 w 4887686"/>
                  <a:gd name="connsiteY3" fmla="*/ 293915 h 29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7686" h="293915">
                    <a:moveTo>
                      <a:pt x="0" y="283029"/>
                    </a:moveTo>
                    <a:lnTo>
                      <a:pt x="0" y="0"/>
                    </a:lnTo>
                    <a:lnTo>
                      <a:pt x="4887686" y="0"/>
                    </a:lnTo>
                    <a:lnTo>
                      <a:pt x="4887686" y="293915"/>
                    </a:lnTo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09" name="직선 연결선 108">
                <a:extLst>
                  <a:ext uri="{FF2B5EF4-FFF2-40B4-BE49-F238E27FC236}">
                    <a16:creationId xmlns="" xmlns:a16="http://schemas.microsoft.com/office/drawing/2014/main" id="{18EF98C9-ADF9-4B29-800E-F05BBAFF9888}"/>
                  </a:ext>
                </a:extLst>
              </p:cNvPr>
              <p:cNvCxnSpPr/>
              <p:nvPr/>
            </p:nvCxnSpPr>
            <p:spPr>
              <a:xfrm>
                <a:off x="4572000" y="3922170"/>
                <a:ext cx="0" cy="72008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0" name="그룹 99">
              <a:extLst>
                <a:ext uri="{FF2B5EF4-FFF2-40B4-BE49-F238E27FC236}">
                  <a16:creationId xmlns="" xmlns:a16="http://schemas.microsoft.com/office/drawing/2014/main" id="{72F93BD7-7571-4BAE-8274-B42146D49354}"/>
                </a:ext>
              </a:extLst>
            </p:cNvPr>
            <p:cNvGrpSpPr/>
            <p:nvPr/>
          </p:nvGrpSpPr>
          <p:grpSpPr>
            <a:xfrm>
              <a:off x="2706246" y="4569315"/>
              <a:ext cx="1978909" cy="1163941"/>
              <a:chOff x="1187623" y="4653136"/>
              <a:chExt cx="1978909" cy="1163941"/>
            </a:xfrm>
          </p:grpSpPr>
          <p:sp>
            <p:nvSpPr>
              <p:cNvPr id="102" name="양쪽 모서리가 둥근 사각형 4">
                <a:extLst>
                  <a:ext uri="{FF2B5EF4-FFF2-40B4-BE49-F238E27FC236}">
                    <a16:creationId xmlns="" xmlns:a16="http://schemas.microsoft.com/office/drawing/2014/main" id="{BEE8DB64-D59C-4092-94C3-C06210E4814C}"/>
                  </a:ext>
                </a:extLst>
              </p:cNvPr>
              <p:cNvSpPr/>
              <p:nvPr/>
            </p:nvSpPr>
            <p:spPr>
              <a:xfrm flipV="1">
                <a:off x="1187623" y="4932698"/>
                <a:ext cx="1978909" cy="884379"/>
              </a:xfrm>
              <a:prstGeom prst="round2SameRect">
                <a:avLst/>
              </a:prstGeom>
              <a:solidFill>
                <a:srgbClr val="353535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schemeClr val="bg1"/>
                  </a:solidFill>
                </a:endParaRPr>
              </a:p>
            </p:txBody>
          </p:sp>
          <p:sp>
            <p:nvSpPr>
              <p:cNvPr id="103" name="Text Box 8">
                <a:extLst>
                  <a:ext uri="{FF2B5EF4-FFF2-40B4-BE49-F238E27FC236}">
                    <a16:creationId xmlns="" xmlns:a16="http://schemas.microsoft.com/office/drawing/2014/main" id="{82863076-21D9-40C3-A369-08A82C6E0F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7625" y="4653136"/>
                <a:ext cx="1969235" cy="403322"/>
              </a:xfrm>
              <a:prstGeom prst="round2SameRect">
                <a:avLst/>
              </a:prstGeom>
              <a:solidFill>
                <a:schemeClr val="bg1"/>
              </a:solidFill>
              <a:ln w="9525"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miter lim="800000"/>
                <a:headEnd/>
                <a:tailEnd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   VACUUM</a:t>
                </a:r>
                <a:endParaRPr lang="ko-KR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04" name="그룹 103">
                <a:extLst>
                  <a:ext uri="{FF2B5EF4-FFF2-40B4-BE49-F238E27FC236}">
                    <a16:creationId xmlns="" xmlns:a16="http://schemas.microsoft.com/office/drawing/2014/main" id="{2BA76248-EC25-45EE-8745-2B143053D966}"/>
                  </a:ext>
                </a:extLst>
              </p:cNvPr>
              <p:cNvGrpSpPr/>
              <p:nvPr/>
            </p:nvGrpSpPr>
            <p:grpSpPr>
              <a:xfrm>
                <a:off x="2700822" y="4757057"/>
                <a:ext cx="359010" cy="80190"/>
                <a:chOff x="5148064" y="4077072"/>
                <a:chExt cx="644759" cy="144016"/>
              </a:xfrm>
            </p:grpSpPr>
            <p:sp>
              <p:nvSpPr>
                <p:cNvPr id="105" name="타원 104">
                  <a:extLst>
                    <a:ext uri="{FF2B5EF4-FFF2-40B4-BE49-F238E27FC236}">
                      <a16:creationId xmlns="" xmlns:a16="http://schemas.microsoft.com/office/drawing/2014/main" id="{561C3F51-998D-4696-BA01-E8EB19657813}"/>
                    </a:ext>
                  </a:extLst>
                </p:cNvPr>
                <p:cNvSpPr/>
                <p:nvPr/>
              </p:nvSpPr>
              <p:spPr>
                <a:xfrm>
                  <a:off x="5148064" y="4077072"/>
                  <a:ext cx="144016" cy="14401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6" name="타원 105">
                  <a:extLst>
                    <a:ext uri="{FF2B5EF4-FFF2-40B4-BE49-F238E27FC236}">
                      <a16:creationId xmlns="" xmlns:a16="http://schemas.microsoft.com/office/drawing/2014/main" id="{B087944E-AE9E-4FFF-8008-2F37A3D6C0FC}"/>
                    </a:ext>
                  </a:extLst>
                </p:cNvPr>
                <p:cNvSpPr/>
                <p:nvPr/>
              </p:nvSpPr>
              <p:spPr>
                <a:xfrm>
                  <a:off x="5398436" y="4077072"/>
                  <a:ext cx="144016" cy="14401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="" xmlns:a16="http://schemas.microsoft.com/office/drawing/2014/main" id="{25826848-4B38-45BD-901C-C511B3C38723}"/>
                    </a:ext>
                  </a:extLst>
                </p:cNvPr>
                <p:cNvSpPr/>
                <p:nvPr/>
              </p:nvSpPr>
              <p:spPr>
                <a:xfrm>
                  <a:off x="5648807" y="4077072"/>
                  <a:ext cx="144016" cy="14401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</p:grpSp>
        </p:grpSp>
        <p:grpSp>
          <p:nvGrpSpPr>
            <p:cNvPr id="71" name="그룹 70">
              <a:extLst>
                <a:ext uri="{FF2B5EF4-FFF2-40B4-BE49-F238E27FC236}">
                  <a16:creationId xmlns="" xmlns:a16="http://schemas.microsoft.com/office/drawing/2014/main" id="{E80589D8-245E-4236-9507-69D1918B2225}"/>
                </a:ext>
              </a:extLst>
            </p:cNvPr>
            <p:cNvGrpSpPr/>
            <p:nvPr/>
          </p:nvGrpSpPr>
          <p:grpSpPr>
            <a:xfrm>
              <a:off x="4925851" y="2481085"/>
              <a:ext cx="2329544" cy="1370173"/>
              <a:chOff x="3407228" y="2564906"/>
              <a:chExt cx="2329544" cy="1370173"/>
            </a:xfrm>
          </p:grpSpPr>
          <p:grpSp>
            <p:nvGrpSpPr>
              <p:cNvPr id="91" name="그룹 90">
                <a:extLst>
                  <a:ext uri="{FF2B5EF4-FFF2-40B4-BE49-F238E27FC236}">
                    <a16:creationId xmlns="" xmlns:a16="http://schemas.microsoft.com/office/drawing/2014/main" id="{CDFD66B8-EDFA-4EE0-9584-4338E8C54F60}"/>
                  </a:ext>
                </a:extLst>
              </p:cNvPr>
              <p:cNvGrpSpPr/>
              <p:nvPr/>
            </p:nvGrpSpPr>
            <p:grpSpPr>
              <a:xfrm>
                <a:off x="3407228" y="2564906"/>
                <a:ext cx="2329544" cy="1370173"/>
                <a:chOff x="1187623" y="4653137"/>
                <a:chExt cx="1978909" cy="1163940"/>
              </a:xfrm>
            </p:grpSpPr>
            <p:sp>
              <p:nvSpPr>
                <p:cNvPr id="94" name="양쪽 모서리가 둥근 사각형 41">
                  <a:extLst>
                    <a:ext uri="{FF2B5EF4-FFF2-40B4-BE49-F238E27FC236}">
                      <a16:creationId xmlns="" xmlns:a16="http://schemas.microsoft.com/office/drawing/2014/main" id="{01D25811-9388-46EB-B6B9-F35A0D0A8120}"/>
                    </a:ext>
                  </a:extLst>
                </p:cNvPr>
                <p:cNvSpPr/>
                <p:nvPr/>
              </p:nvSpPr>
              <p:spPr>
                <a:xfrm flipV="1">
                  <a:off x="1187623" y="4932698"/>
                  <a:ext cx="1978909" cy="884379"/>
                </a:xfrm>
                <a:prstGeom prst="round2SameRect">
                  <a:avLst/>
                </a:prstGeom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2700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635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95" name="Text Box 8">
                  <a:extLst>
                    <a:ext uri="{FF2B5EF4-FFF2-40B4-BE49-F238E27FC236}">
                      <a16:creationId xmlns="" xmlns:a16="http://schemas.microsoft.com/office/drawing/2014/main" id="{DA1BE6AB-0313-4F0C-BD75-492FE1E4BF9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7624" y="4653137"/>
                  <a:ext cx="1969235" cy="342616"/>
                </a:xfrm>
                <a:prstGeom prst="round2SameRect">
                  <a:avLst/>
                </a:prstGeom>
                <a:solidFill>
                  <a:schemeClr val="bg1"/>
                </a:solidFill>
                <a:ln w="9525"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miter lim="800000"/>
                  <a:headEnd/>
                  <a:tailEnd/>
                </a:ln>
                <a:effectLst>
                  <a:outerShdw blurRad="635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b="1" dirty="0">
                      <a:solidFill>
                        <a:srgbClr val="3D4B54"/>
                      </a:solidFill>
                      <a:latin typeface="+mj-lt"/>
                      <a:ea typeface="맑은 고딕" panose="020B0503020000020004" pitchFamily="50" charset="-127"/>
                    </a:rPr>
                    <a:t> </a:t>
                  </a:r>
                  <a:r>
                    <a:rPr lang="en-US" altLang="ko-KR" sz="1000" b="1" dirty="0" smtClean="0">
                      <a:solidFill>
                        <a:srgbClr val="3D4B54"/>
                      </a:solidFill>
                      <a:latin typeface="+mj-lt"/>
                      <a:ea typeface="맑은 고딕" panose="020B0503020000020004" pitchFamily="50" charset="-127"/>
                    </a:rPr>
                    <a:t>     </a:t>
                  </a:r>
                  <a:r>
                    <a:rPr lang="ko-KR" altLang="en-US" sz="1000" b="1" dirty="0" smtClean="0">
                      <a:solidFill>
                        <a:srgbClr val="3D4B54"/>
                      </a:solidFill>
                      <a:latin typeface="+mj-lt"/>
                      <a:ea typeface="맑은 고딕" panose="020B0503020000020004" pitchFamily="50" charset="-127"/>
                    </a:rPr>
                    <a:t>순간 유실</a:t>
                  </a:r>
                  <a:endParaRPr lang="ko-KR" altLang="ko-KR" sz="1000" b="1" dirty="0">
                    <a:solidFill>
                      <a:srgbClr val="3D4B54"/>
                    </a:solidFill>
                    <a:latin typeface="+mj-lt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96" name="그룹 95">
                  <a:extLst>
                    <a:ext uri="{FF2B5EF4-FFF2-40B4-BE49-F238E27FC236}">
                      <a16:creationId xmlns="" xmlns:a16="http://schemas.microsoft.com/office/drawing/2014/main" id="{26406F16-17DA-4210-AB6D-86183574D6EB}"/>
                    </a:ext>
                  </a:extLst>
                </p:cNvPr>
                <p:cNvGrpSpPr/>
                <p:nvPr/>
              </p:nvGrpSpPr>
              <p:grpSpPr>
                <a:xfrm>
                  <a:off x="2700822" y="4757057"/>
                  <a:ext cx="359010" cy="80190"/>
                  <a:chOff x="5148064" y="4077072"/>
                  <a:chExt cx="644759" cy="144016"/>
                </a:xfrm>
              </p:grpSpPr>
              <p:sp>
                <p:nvSpPr>
                  <p:cNvPr id="97" name="타원 96">
                    <a:extLst>
                      <a:ext uri="{FF2B5EF4-FFF2-40B4-BE49-F238E27FC236}">
                        <a16:creationId xmlns="" xmlns:a16="http://schemas.microsoft.com/office/drawing/2014/main" id="{040960AF-7E25-4630-94AE-5CFE5E174EBE}"/>
                      </a:ext>
                    </a:extLst>
                  </p:cNvPr>
                  <p:cNvSpPr/>
                  <p:nvPr/>
                </p:nvSpPr>
                <p:spPr>
                  <a:xfrm>
                    <a:off x="5148064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98" name="타원 97">
                    <a:extLst>
                      <a:ext uri="{FF2B5EF4-FFF2-40B4-BE49-F238E27FC236}">
                        <a16:creationId xmlns="" xmlns:a16="http://schemas.microsoft.com/office/drawing/2014/main" id="{45195584-0B4F-4E9B-B067-756ABA773916}"/>
                      </a:ext>
                    </a:extLst>
                  </p:cNvPr>
                  <p:cNvSpPr/>
                  <p:nvPr/>
                </p:nvSpPr>
                <p:spPr>
                  <a:xfrm>
                    <a:off x="5398436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99" name="타원 98">
                    <a:extLst>
                      <a:ext uri="{FF2B5EF4-FFF2-40B4-BE49-F238E27FC236}">
                        <a16:creationId xmlns="" xmlns:a16="http://schemas.microsoft.com/office/drawing/2014/main" id="{66F5ABF8-A60A-4F69-9CE7-DE082E0A9482}"/>
                      </a:ext>
                    </a:extLst>
                  </p:cNvPr>
                  <p:cNvSpPr/>
                  <p:nvPr/>
                </p:nvSpPr>
                <p:spPr>
                  <a:xfrm>
                    <a:off x="5648807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</p:grpSp>
          <p:sp>
            <p:nvSpPr>
              <p:cNvPr id="92" name="Text Box 8">
                <a:extLst>
                  <a:ext uri="{FF2B5EF4-FFF2-40B4-BE49-F238E27FC236}">
                    <a16:creationId xmlns="" xmlns:a16="http://schemas.microsoft.com/office/drawing/2014/main" id="{ECA8BCA8-2226-4F1E-96C8-579BC63037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4073" y="3225697"/>
                <a:ext cx="2204467" cy="625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rPr>
                  <a:t>성능 저하 인자 항목</a:t>
                </a:r>
                <a:endParaRPr lang="en-US" altLang="ko-K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맑은 고딕" panose="020B0503020000020004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rPr>
                  <a:t>과제 도출 활동</a:t>
                </a:r>
                <a:endParaRPr lang="ko-KR" altLang="ko-KR" sz="1000" dirty="0">
                  <a:solidFill>
                    <a:schemeClr val="bg1"/>
                  </a:solidFill>
                  <a:latin typeface="Calibri" panose="020F0502020204030204" pitchFamily="34" charset="0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="" xmlns:a16="http://schemas.microsoft.com/office/drawing/2014/main" id="{92C8446B-2BA2-46D9-9EC6-F30D61E102D7}"/>
                </a:ext>
              </a:extLst>
            </p:cNvPr>
            <p:cNvGrpSpPr/>
            <p:nvPr/>
          </p:nvGrpSpPr>
          <p:grpSpPr>
            <a:xfrm>
              <a:off x="5101168" y="4569315"/>
              <a:ext cx="1978909" cy="1163941"/>
              <a:chOff x="3582545" y="4653136"/>
              <a:chExt cx="1978909" cy="1163941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="" xmlns:a16="http://schemas.microsoft.com/office/drawing/2014/main" id="{A2CA3A3B-2CB8-44BE-B60B-2F0234C45C7D}"/>
                  </a:ext>
                </a:extLst>
              </p:cNvPr>
              <p:cNvGrpSpPr/>
              <p:nvPr/>
            </p:nvGrpSpPr>
            <p:grpSpPr>
              <a:xfrm>
                <a:off x="3582545" y="4653136"/>
                <a:ext cx="1978909" cy="1163941"/>
                <a:chOff x="1187623" y="4653136"/>
                <a:chExt cx="1978909" cy="1163941"/>
              </a:xfrm>
            </p:grpSpPr>
            <p:sp>
              <p:nvSpPr>
                <p:cNvPr id="84" name="양쪽 모서리가 둥근 사각형 13">
                  <a:extLst>
                    <a:ext uri="{FF2B5EF4-FFF2-40B4-BE49-F238E27FC236}">
                      <a16:creationId xmlns="" xmlns:a16="http://schemas.microsoft.com/office/drawing/2014/main" id="{6F2B4429-EFC3-43C4-A183-75AAC9BA6962}"/>
                    </a:ext>
                  </a:extLst>
                </p:cNvPr>
                <p:cNvSpPr/>
                <p:nvPr/>
              </p:nvSpPr>
              <p:spPr>
                <a:xfrm flipV="1">
                  <a:off x="1187623" y="4932698"/>
                  <a:ext cx="1978909" cy="884379"/>
                </a:xfrm>
                <a:prstGeom prst="round2SameRect">
                  <a:avLst/>
                </a:prstGeom>
                <a:solidFill>
                  <a:srgbClr val="35353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85" name="Text Box 8">
                  <a:extLst>
                    <a:ext uri="{FF2B5EF4-FFF2-40B4-BE49-F238E27FC236}">
                      <a16:creationId xmlns="" xmlns:a16="http://schemas.microsoft.com/office/drawing/2014/main" id="{104A2ED3-CFAF-4C4F-BFD1-569CEAA69F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7625" y="4653136"/>
                  <a:ext cx="1969235" cy="403322"/>
                </a:xfrm>
                <a:prstGeom prst="round2SameRect">
                  <a:avLst/>
                </a:prstGeom>
                <a:solidFill>
                  <a:schemeClr val="bg1"/>
                </a:solidFill>
                <a:ln w="9525"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맑은 고딕" panose="020B0503020000020004" pitchFamily="50" charset="-127"/>
                    </a:rPr>
                    <a:t>  HEAD_ZR</a:t>
                  </a:r>
                  <a:r>
                    <a:rPr lang="ko-KR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맑은 고딕" panose="020B0503020000020004" pitchFamily="50" charset="-127"/>
                    </a:rPr>
                    <a:t>축</a:t>
                  </a:r>
                  <a:endParaRPr lang="ko-KR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87" name="그룹 86">
                  <a:extLst>
                    <a:ext uri="{FF2B5EF4-FFF2-40B4-BE49-F238E27FC236}">
                      <a16:creationId xmlns="" xmlns:a16="http://schemas.microsoft.com/office/drawing/2014/main" id="{C6B355EB-E370-49FD-902C-2E9AE65E123E}"/>
                    </a:ext>
                  </a:extLst>
                </p:cNvPr>
                <p:cNvGrpSpPr/>
                <p:nvPr/>
              </p:nvGrpSpPr>
              <p:grpSpPr>
                <a:xfrm>
                  <a:off x="2700822" y="4757057"/>
                  <a:ext cx="359010" cy="80190"/>
                  <a:chOff x="5148064" y="4077072"/>
                  <a:chExt cx="644759" cy="144016"/>
                </a:xfrm>
              </p:grpSpPr>
              <p:sp>
                <p:nvSpPr>
                  <p:cNvPr id="88" name="타원 87">
                    <a:extLst>
                      <a:ext uri="{FF2B5EF4-FFF2-40B4-BE49-F238E27FC236}">
                        <a16:creationId xmlns="" xmlns:a16="http://schemas.microsoft.com/office/drawing/2014/main" id="{04B3F872-74B5-4A59-BCD7-75C5554DABCC}"/>
                      </a:ext>
                    </a:extLst>
                  </p:cNvPr>
                  <p:cNvSpPr/>
                  <p:nvPr/>
                </p:nvSpPr>
                <p:spPr>
                  <a:xfrm>
                    <a:off x="5148064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89" name="타원 88">
                    <a:extLst>
                      <a:ext uri="{FF2B5EF4-FFF2-40B4-BE49-F238E27FC236}">
                        <a16:creationId xmlns="" xmlns:a16="http://schemas.microsoft.com/office/drawing/2014/main" id="{0915E664-EC90-4272-BC66-5E54817DB499}"/>
                      </a:ext>
                    </a:extLst>
                  </p:cNvPr>
                  <p:cNvSpPr/>
                  <p:nvPr/>
                </p:nvSpPr>
                <p:spPr>
                  <a:xfrm>
                    <a:off x="5398436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90" name="타원 89">
                    <a:extLst>
                      <a:ext uri="{FF2B5EF4-FFF2-40B4-BE49-F238E27FC236}">
                        <a16:creationId xmlns="" xmlns:a16="http://schemas.microsoft.com/office/drawing/2014/main" id="{88B6E1F2-6303-43B4-AE36-470C2B7AE5BB}"/>
                      </a:ext>
                    </a:extLst>
                  </p:cNvPr>
                  <p:cNvSpPr/>
                  <p:nvPr/>
                </p:nvSpPr>
                <p:spPr>
                  <a:xfrm>
                    <a:off x="5648807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</p:grpSp>
          <p:sp>
            <p:nvSpPr>
              <p:cNvPr id="83" name="Text Box 8">
                <a:extLst>
                  <a:ext uri="{FF2B5EF4-FFF2-40B4-BE49-F238E27FC236}">
                    <a16:creationId xmlns="" xmlns:a16="http://schemas.microsoft.com/office/drawing/2014/main" id="{96DA3D3A-E436-4803-9AAA-99DDEBC8F4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241" y="5140960"/>
                <a:ext cx="1748813" cy="625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 dirty="0" smtClean="0">
                    <a:solidFill>
                      <a:srgbClr val="BFBFBF"/>
                    </a:solidFill>
                    <a:latin typeface="+mj-lt"/>
                    <a:ea typeface="맑은 고딕" panose="020B0503020000020004" pitchFamily="50" charset="-127"/>
                  </a:rPr>
                  <a:t>동작 성능저하</a:t>
                </a:r>
                <a:endParaRPr lang="en-US" altLang="ko-KR" sz="1000" b="1" dirty="0" smtClean="0">
                  <a:solidFill>
                    <a:srgbClr val="BFBFBF"/>
                  </a:solidFill>
                  <a:latin typeface="+mj-lt"/>
                  <a:ea typeface="맑은 고딕" panose="020B0503020000020004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000" b="1" dirty="0" smtClean="0">
                    <a:solidFill>
                      <a:srgbClr val="BFBFBF"/>
                    </a:solidFill>
                    <a:latin typeface="+mj-lt"/>
                    <a:ea typeface="맑은 고딕" panose="020B0503020000020004" pitchFamily="50" charset="-127"/>
                  </a:rPr>
                  <a:t>문제점 개선</a:t>
                </a:r>
                <a:endParaRPr lang="en-US" altLang="ko-KR" sz="1000" b="1" dirty="0">
                  <a:solidFill>
                    <a:srgbClr val="BFBFBF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="" xmlns:a16="http://schemas.microsoft.com/office/drawing/2014/main" id="{B422A2C1-A494-4B3C-AFF3-7B62BB737CE7}"/>
                </a:ext>
              </a:extLst>
            </p:cNvPr>
            <p:cNvGrpSpPr/>
            <p:nvPr/>
          </p:nvGrpSpPr>
          <p:grpSpPr>
            <a:xfrm>
              <a:off x="7506845" y="4569315"/>
              <a:ext cx="1978909" cy="1163941"/>
              <a:chOff x="5988222" y="4653136"/>
              <a:chExt cx="1978909" cy="1163941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="" xmlns:a16="http://schemas.microsoft.com/office/drawing/2014/main" id="{860562D1-D282-4617-9F3C-4F34150B29B2}"/>
                  </a:ext>
                </a:extLst>
              </p:cNvPr>
              <p:cNvGrpSpPr/>
              <p:nvPr/>
            </p:nvGrpSpPr>
            <p:grpSpPr>
              <a:xfrm>
                <a:off x="5988222" y="4653136"/>
                <a:ext cx="1978909" cy="1163941"/>
                <a:chOff x="1187623" y="4653136"/>
                <a:chExt cx="1978909" cy="1163941"/>
              </a:xfrm>
            </p:grpSpPr>
            <p:sp>
              <p:nvSpPr>
                <p:cNvPr id="76" name="양쪽 모서리가 둥근 사각형 20">
                  <a:extLst>
                    <a:ext uri="{FF2B5EF4-FFF2-40B4-BE49-F238E27FC236}">
                      <a16:creationId xmlns="" xmlns:a16="http://schemas.microsoft.com/office/drawing/2014/main" id="{C7BDE43E-AC75-4605-807C-A6FE1775DDA3}"/>
                    </a:ext>
                  </a:extLst>
                </p:cNvPr>
                <p:cNvSpPr/>
                <p:nvPr/>
              </p:nvSpPr>
              <p:spPr>
                <a:xfrm flipV="1">
                  <a:off x="1187623" y="4932698"/>
                  <a:ext cx="1978909" cy="884379"/>
                </a:xfrm>
                <a:prstGeom prst="round2SameRect">
                  <a:avLst/>
                </a:prstGeom>
                <a:solidFill>
                  <a:srgbClr val="35353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7" name="Text Box 8">
                  <a:extLst>
                    <a:ext uri="{FF2B5EF4-FFF2-40B4-BE49-F238E27FC236}">
                      <a16:creationId xmlns="" xmlns:a16="http://schemas.microsoft.com/office/drawing/2014/main" id="{C1857882-4BA7-428B-882A-F44E5F19FC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7625" y="4653136"/>
                  <a:ext cx="1969235" cy="403322"/>
                </a:xfrm>
                <a:prstGeom prst="round2SameRect">
                  <a:avLst/>
                </a:prstGeom>
                <a:solidFill>
                  <a:schemeClr val="bg1"/>
                </a:solidFill>
                <a:ln w="9525"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맑은 고딕" panose="020B0503020000020004" pitchFamily="50" charset="-127"/>
                    </a:rPr>
                    <a:t> </a:t>
                  </a:r>
                  <a:r>
                    <a:rPr lang="en-US" altLang="ko-KR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맑은 고딕" panose="020B0503020000020004" pitchFamily="50" charset="-127"/>
                    </a:rPr>
                    <a:t>    FEEDER</a:t>
                  </a:r>
                  <a:endParaRPr lang="ko-KR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78" name="그룹 77">
                  <a:extLst>
                    <a:ext uri="{FF2B5EF4-FFF2-40B4-BE49-F238E27FC236}">
                      <a16:creationId xmlns="" xmlns:a16="http://schemas.microsoft.com/office/drawing/2014/main" id="{5121FE3C-6691-4057-86DE-7E827603664F}"/>
                    </a:ext>
                  </a:extLst>
                </p:cNvPr>
                <p:cNvGrpSpPr/>
                <p:nvPr/>
              </p:nvGrpSpPr>
              <p:grpSpPr>
                <a:xfrm>
                  <a:off x="2700822" y="4757057"/>
                  <a:ext cx="359010" cy="80190"/>
                  <a:chOff x="5148064" y="4077072"/>
                  <a:chExt cx="644759" cy="144016"/>
                </a:xfrm>
              </p:grpSpPr>
              <p:sp>
                <p:nvSpPr>
                  <p:cNvPr id="79" name="타원 78">
                    <a:extLst>
                      <a:ext uri="{FF2B5EF4-FFF2-40B4-BE49-F238E27FC236}">
                        <a16:creationId xmlns="" xmlns:a16="http://schemas.microsoft.com/office/drawing/2014/main" id="{9843FB83-212B-4914-82DB-970B06385B06}"/>
                      </a:ext>
                    </a:extLst>
                  </p:cNvPr>
                  <p:cNvSpPr/>
                  <p:nvPr/>
                </p:nvSpPr>
                <p:spPr>
                  <a:xfrm>
                    <a:off x="5148064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80" name="타원 79">
                    <a:extLst>
                      <a:ext uri="{FF2B5EF4-FFF2-40B4-BE49-F238E27FC236}">
                        <a16:creationId xmlns="" xmlns:a16="http://schemas.microsoft.com/office/drawing/2014/main" id="{DA6B4240-F9FB-45D2-B869-12A1E10BE0E2}"/>
                      </a:ext>
                    </a:extLst>
                  </p:cNvPr>
                  <p:cNvSpPr/>
                  <p:nvPr/>
                </p:nvSpPr>
                <p:spPr>
                  <a:xfrm>
                    <a:off x="5398436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81" name="타원 80">
                    <a:extLst>
                      <a:ext uri="{FF2B5EF4-FFF2-40B4-BE49-F238E27FC236}">
                        <a16:creationId xmlns="" xmlns:a16="http://schemas.microsoft.com/office/drawing/2014/main" id="{C901C94E-EB9A-4071-B817-00575659BEBA}"/>
                      </a:ext>
                    </a:extLst>
                  </p:cNvPr>
                  <p:cNvSpPr/>
                  <p:nvPr/>
                </p:nvSpPr>
                <p:spPr>
                  <a:xfrm>
                    <a:off x="5648807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</p:grpSp>
          <p:sp>
            <p:nvSpPr>
              <p:cNvPr id="75" name="Text Box 8">
                <a:extLst>
                  <a:ext uri="{FF2B5EF4-FFF2-40B4-BE49-F238E27FC236}">
                    <a16:creationId xmlns="" xmlns:a16="http://schemas.microsoft.com/office/drawing/2014/main" id="{0900C28B-BF90-4482-B86F-5E31290971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41381" y="5151909"/>
                <a:ext cx="1916077" cy="625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 err="1" smtClean="0">
                    <a:solidFill>
                      <a:srgbClr val="BFBFBF"/>
                    </a:solidFill>
                    <a:latin typeface="+mj-lt"/>
                    <a:ea typeface="맑은 고딕" panose="020B0503020000020004" pitchFamily="50" charset="-127"/>
                  </a:rPr>
                  <a:t>Pisition</a:t>
                </a:r>
                <a:r>
                  <a:rPr lang="en-US" altLang="ko-KR" sz="1000" b="1" dirty="0" smtClean="0">
                    <a:solidFill>
                      <a:srgbClr val="BFBFBF"/>
                    </a:solidFill>
                    <a:latin typeface="+mj-lt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000" b="1" dirty="0" smtClean="0">
                    <a:solidFill>
                      <a:srgbClr val="BFBFBF"/>
                    </a:solidFill>
                    <a:latin typeface="+mj-lt"/>
                    <a:ea typeface="맑은 고딕" panose="020B0503020000020004" pitchFamily="50" charset="-127"/>
                  </a:rPr>
                  <a:t>정밀</a:t>
                </a:r>
                <a:endParaRPr lang="en-US" altLang="ko-KR" sz="1000" b="1" dirty="0" smtClean="0">
                  <a:solidFill>
                    <a:srgbClr val="BFBFBF"/>
                  </a:solidFill>
                  <a:latin typeface="+mj-lt"/>
                  <a:ea typeface="맑은 고딕" panose="020B0503020000020004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000" b="1" dirty="0" smtClean="0">
                    <a:solidFill>
                      <a:srgbClr val="BFBFBF"/>
                    </a:solidFill>
                    <a:latin typeface="+mj-lt"/>
                    <a:ea typeface="맑은 고딕" panose="020B0503020000020004" pitchFamily="50" charset="-127"/>
                  </a:rPr>
                  <a:t>교정 작업</a:t>
                </a:r>
                <a:endParaRPr lang="en-US" altLang="ko-KR" sz="1000" b="1" dirty="0">
                  <a:solidFill>
                    <a:srgbClr val="BFBFBF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51" name="Text Box 8">
            <a:extLst>
              <a:ext uri="{FF2B5EF4-FFF2-40B4-BE49-F238E27FC236}">
                <a16:creationId xmlns="" xmlns:a16="http://schemas.microsoft.com/office/drawing/2014/main" id="{96DA3D3A-E436-4803-9AAA-99DDEBC8F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755" y="3141934"/>
            <a:ext cx="10013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900" b="1" dirty="0" err="1" smtClean="0">
                <a:solidFill>
                  <a:srgbClr val="BFBFBF"/>
                </a:solidFill>
                <a:latin typeface="+mj-lt"/>
                <a:ea typeface="맑은 고딕" panose="020B0503020000020004" pitchFamily="50" charset="-127"/>
              </a:rPr>
              <a:t>흡장착</a:t>
            </a:r>
            <a:r>
              <a:rPr lang="ko-KR" altLang="en-US" sz="900" b="1" dirty="0" smtClean="0">
                <a:solidFill>
                  <a:srgbClr val="BFBFBF"/>
                </a:solidFill>
                <a:latin typeface="+mj-lt"/>
                <a:ea typeface="맑은 고딕" panose="020B0503020000020004" pitchFamily="50" charset="-127"/>
              </a:rPr>
              <a:t>  </a:t>
            </a:r>
            <a:endParaRPr lang="en-US" altLang="ko-KR" sz="900" b="1" dirty="0" smtClean="0">
              <a:solidFill>
                <a:srgbClr val="BFBFBF"/>
              </a:solidFill>
              <a:latin typeface="+mj-lt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en-US" altLang="ko-KR" sz="900" b="1" dirty="0" smtClean="0">
                <a:solidFill>
                  <a:srgbClr val="BFBFBF"/>
                </a:solidFill>
                <a:latin typeface="+mj-lt"/>
                <a:ea typeface="맑은 고딕" panose="020B0503020000020004" pitchFamily="50" charset="-127"/>
              </a:rPr>
              <a:t>Delay</a:t>
            </a:r>
            <a:r>
              <a:rPr lang="ko-KR" altLang="en-US" sz="900" b="1" dirty="0" smtClean="0">
                <a:solidFill>
                  <a:srgbClr val="BFBFBF"/>
                </a:solidFill>
                <a:latin typeface="+mj-lt"/>
                <a:ea typeface="맑은 고딕" panose="020B0503020000020004" pitchFamily="50" charset="-127"/>
              </a:rPr>
              <a:t> 발생</a:t>
            </a:r>
            <a:endParaRPr lang="en-US" altLang="ko-KR" sz="900" b="1" dirty="0">
              <a:solidFill>
                <a:srgbClr val="BFBFBF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4871311" y="1471613"/>
            <a:ext cx="3966663" cy="2081405"/>
            <a:chOff x="2706246" y="2481085"/>
            <a:chExt cx="6779508" cy="3252171"/>
          </a:xfrm>
        </p:grpSpPr>
        <p:grpSp>
          <p:nvGrpSpPr>
            <p:cNvPr id="153" name="그룹 152">
              <a:extLst>
                <a:ext uri="{FF2B5EF4-FFF2-40B4-BE49-F238E27FC236}">
                  <a16:creationId xmlns="" xmlns:a16="http://schemas.microsoft.com/office/drawing/2014/main" id="{0EFEF000-4EEA-4A3B-8B1A-B5878154A2E6}"/>
                </a:ext>
              </a:extLst>
            </p:cNvPr>
            <p:cNvGrpSpPr/>
            <p:nvPr/>
          </p:nvGrpSpPr>
          <p:grpSpPr>
            <a:xfrm>
              <a:off x="3597794" y="3838349"/>
              <a:ext cx="4887686" cy="720080"/>
              <a:chOff x="2079171" y="3922170"/>
              <a:chExt cx="4887686" cy="720080"/>
            </a:xfrm>
          </p:grpSpPr>
          <p:sp>
            <p:nvSpPr>
              <p:cNvPr id="188" name="자유형 88">
                <a:extLst>
                  <a:ext uri="{FF2B5EF4-FFF2-40B4-BE49-F238E27FC236}">
                    <a16:creationId xmlns="" xmlns:a16="http://schemas.microsoft.com/office/drawing/2014/main" id="{62847609-25D9-4643-905A-D97F8502ACEB}"/>
                  </a:ext>
                </a:extLst>
              </p:cNvPr>
              <p:cNvSpPr/>
              <p:nvPr/>
            </p:nvSpPr>
            <p:spPr>
              <a:xfrm>
                <a:off x="2079171" y="4332514"/>
                <a:ext cx="4887686" cy="293915"/>
              </a:xfrm>
              <a:custGeom>
                <a:avLst/>
                <a:gdLst>
                  <a:gd name="connsiteX0" fmla="*/ 0 w 4887686"/>
                  <a:gd name="connsiteY0" fmla="*/ 283029 h 293915"/>
                  <a:gd name="connsiteX1" fmla="*/ 0 w 4887686"/>
                  <a:gd name="connsiteY1" fmla="*/ 0 h 293915"/>
                  <a:gd name="connsiteX2" fmla="*/ 4887686 w 4887686"/>
                  <a:gd name="connsiteY2" fmla="*/ 0 h 293915"/>
                  <a:gd name="connsiteX3" fmla="*/ 4887686 w 4887686"/>
                  <a:gd name="connsiteY3" fmla="*/ 293915 h 293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87686" h="293915">
                    <a:moveTo>
                      <a:pt x="0" y="283029"/>
                    </a:moveTo>
                    <a:lnTo>
                      <a:pt x="0" y="0"/>
                    </a:lnTo>
                    <a:lnTo>
                      <a:pt x="4887686" y="0"/>
                    </a:lnTo>
                    <a:lnTo>
                      <a:pt x="4887686" y="293915"/>
                    </a:lnTo>
                  </a:path>
                </a:pathLst>
              </a:cu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cxnSp>
            <p:nvCxnSpPr>
              <p:cNvPr id="189" name="직선 연결선 188">
                <a:extLst>
                  <a:ext uri="{FF2B5EF4-FFF2-40B4-BE49-F238E27FC236}">
                    <a16:creationId xmlns="" xmlns:a16="http://schemas.microsoft.com/office/drawing/2014/main" id="{18EF98C9-ADF9-4B29-800E-F05BBAFF9888}"/>
                  </a:ext>
                </a:extLst>
              </p:cNvPr>
              <p:cNvCxnSpPr/>
              <p:nvPr/>
            </p:nvCxnSpPr>
            <p:spPr>
              <a:xfrm>
                <a:off x="4572000" y="3922170"/>
                <a:ext cx="0" cy="720080"/>
              </a:xfrm>
              <a:prstGeom prst="line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54" name="그룹 153">
              <a:extLst>
                <a:ext uri="{FF2B5EF4-FFF2-40B4-BE49-F238E27FC236}">
                  <a16:creationId xmlns="" xmlns:a16="http://schemas.microsoft.com/office/drawing/2014/main" id="{72F93BD7-7571-4BAE-8274-B42146D49354}"/>
                </a:ext>
              </a:extLst>
            </p:cNvPr>
            <p:cNvGrpSpPr/>
            <p:nvPr/>
          </p:nvGrpSpPr>
          <p:grpSpPr>
            <a:xfrm>
              <a:off x="2706246" y="4569315"/>
              <a:ext cx="1978909" cy="1163941"/>
              <a:chOff x="1187623" y="4653136"/>
              <a:chExt cx="1978909" cy="1163941"/>
            </a:xfrm>
          </p:grpSpPr>
          <p:sp>
            <p:nvSpPr>
              <p:cNvPr id="182" name="양쪽 모서리가 둥근 사각형 4">
                <a:extLst>
                  <a:ext uri="{FF2B5EF4-FFF2-40B4-BE49-F238E27FC236}">
                    <a16:creationId xmlns="" xmlns:a16="http://schemas.microsoft.com/office/drawing/2014/main" id="{BEE8DB64-D59C-4092-94C3-C06210E4814C}"/>
                  </a:ext>
                </a:extLst>
              </p:cNvPr>
              <p:cNvSpPr/>
              <p:nvPr/>
            </p:nvSpPr>
            <p:spPr>
              <a:xfrm flipV="1">
                <a:off x="1187623" y="4932698"/>
                <a:ext cx="1978909" cy="884379"/>
              </a:xfrm>
              <a:prstGeom prst="round2SameRect">
                <a:avLst/>
              </a:prstGeom>
              <a:solidFill>
                <a:srgbClr val="353535"/>
              </a:solidFill>
              <a:ln>
                <a:noFill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3" name="Text Box 8">
                <a:extLst>
                  <a:ext uri="{FF2B5EF4-FFF2-40B4-BE49-F238E27FC236}">
                    <a16:creationId xmlns="" xmlns:a16="http://schemas.microsoft.com/office/drawing/2014/main" id="{82863076-21D9-40C3-A369-08A82C6E0F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7625" y="4653136"/>
                <a:ext cx="1969235" cy="403322"/>
              </a:xfrm>
              <a:prstGeom prst="round2SameRect">
                <a:avLst/>
              </a:prstGeom>
              <a:solidFill>
                <a:schemeClr val="bg1"/>
              </a:solidFill>
              <a:ln w="9525">
                <a:gradFill flip="none" rotWithShape="1">
                  <a:gsLst>
                    <a:gs pos="0">
                      <a:schemeClr val="accent5">
                        <a:lumMod val="5000"/>
                        <a:lumOff val="95000"/>
                      </a:schemeClr>
                    </a:gs>
                    <a:gs pos="74000">
                      <a:schemeClr val="accent5">
                        <a:lumMod val="45000"/>
                        <a:lumOff val="55000"/>
                      </a:schemeClr>
                    </a:gs>
                    <a:gs pos="83000">
                      <a:schemeClr val="accent5">
                        <a:lumMod val="45000"/>
                        <a:lumOff val="55000"/>
                      </a:schemeClr>
                    </a:gs>
                    <a:gs pos="100000">
                      <a:schemeClr val="accent5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miter lim="800000"/>
                <a:headEnd/>
                <a:tailEnd/>
              </a:ln>
              <a:effectLst>
                <a:outerShdw blurRad="635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10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설비별</a:t>
                </a:r>
                <a:r>
                  <a:rPr lang="ko-KR" altLang="en-US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anose="020B0503020000020004" pitchFamily="50" charset="-127"/>
                  </a:rPr>
                  <a:t>PM</a:t>
                </a:r>
                <a:endParaRPr lang="ko-KR" altLang="ko-KR" sz="1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84" name="그룹 183">
                <a:extLst>
                  <a:ext uri="{FF2B5EF4-FFF2-40B4-BE49-F238E27FC236}">
                    <a16:creationId xmlns="" xmlns:a16="http://schemas.microsoft.com/office/drawing/2014/main" id="{2BA76248-EC25-45EE-8745-2B143053D966}"/>
                  </a:ext>
                </a:extLst>
              </p:cNvPr>
              <p:cNvGrpSpPr/>
              <p:nvPr/>
            </p:nvGrpSpPr>
            <p:grpSpPr>
              <a:xfrm>
                <a:off x="2700822" y="4757057"/>
                <a:ext cx="359010" cy="80190"/>
                <a:chOff x="5148064" y="4077072"/>
                <a:chExt cx="644759" cy="144016"/>
              </a:xfrm>
            </p:grpSpPr>
            <p:sp>
              <p:nvSpPr>
                <p:cNvPr id="185" name="타원 184">
                  <a:extLst>
                    <a:ext uri="{FF2B5EF4-FFF2-40B4-BE49-F238E27FC236}">
                      <a16:creationId xmlns="" xmlns:a16="http://schemas.microsoft.com/office/drawing/2014/main" id="{561C3F51-998D-4696-BA01-E8EB19657813}"/>
                    </a:ext>
                  </a:extLst>
                </p:cNvPr>
                <p:cNvSpPr/>
                <p:nvPr/>
              </p:nvSpPr>
              <p:spPr>
                <a:xfrm>
                  <a:off x="5148064" y="4077072"/>
                  <a:ext cx="144016" cy="14401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86" name="타원 185">
                  <a:extLst>
                    <a:ext uri="{FF2B5EF4-FFF2-40B4-BE49-F238E27FC236}">
                      <a16:creationId xmlns="" xmlns:a16="http://schemas.microsoft.com/office/drawing/2014/main" id="{B087944E-AE9E-4FFF-8008-2F37A3D6C0FC}"/>
                    </a:ext>
                  </a:extLst>
                </p:cNvPr>
                <p:cNvSpPr/>
                <p:nvPr/>
              </p:nvSpPr>
              <p:spPr>
                <a:xfrm>
                  <a:off x="5398436" y="4077072"/>
                  <a:ext cx="144016" cy="14401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87" name="타원 186">
                  <a:extLst>
                    <a:ext uri="{FF2B5EF4-FFF2-40B4-BE49-F238E27FC236}">
                      <a16:creationId xmlns="" xmlns:a16="http://schemas.microsoft.com/office/drawing/2014/main" id="{25826848-4B38-45BD-901C-C511B3C38723}"/>
                    </a:ext>
                  </a:extLst>
                </p:cNvPr>
                <p:cNvSpPr/>
                <p:nvPr/>
              </p:nvSpPr>
              <p:spPr>
                <a:xfrm>
                  <a:off x="5648807" y="4077072"/>
                  <a:ext cx="144016" cy="144016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/>
                </a:p>
              </p:txBody>
            </p:sp>
          </p:grpSp>
        </p:grpSp>
        <p:grpSp>
          <p:nvGrpSpPr>
            <p:cNvPr id="155" name="그룹 154">
              <a:extLst>
                <a:ext uri="{FF2B5EF4-FFF2-40B4-BE49-F238E27FC236}">
                  <a16:creationId xmlns="" xmlns:a16="http://schemas.microsoft.com/office/drawing/2014/main" id="{E80589D8-245E-4236-9507-69D1918B2225}"/>
                </a:ext>
              </a:extLst>
            </p:cNvPr>
            <p:cNvGrpSpPr/>
            <p:nvPr/>
          </p:nvGrpSpPr>
          <p:grpSpPr>
            <a:xfrm>
              <a:off x="4925851" y="2481085"/>
              <a:ext cx="2329544" cy="1370173"/>
              <a:chOff x="3407228" y="2564906"/>
              <a:chExt cx="2329544" cy="1370173"/>
            </a:xfrm>
          </p:grpSpPr>
          <p:grpSp>
            <p:nvGrpSpPr>
              <p:cNvPr id="174" name="그룹 173">
                <a:extLst>
                  <a:ext uri="{FF2B5EF4-FFF2-40B4-BE49-F238E27FC236}">
                    <a16:creationId xmlns="" xmlns:a16="http://schemas.microsoft.com/office/drawing/2014/main" id="{CDFD66B8-EDFA-4EE0-9584-4338E8C54F60}"/>
                  </a:ext>
                </a:extLst>
              </p:cNvPr>
              <p:cNvGrpSpPr/>
              <p:nvPr/>
            </p:nvGrpSpPr>
            <p:grpSpPr>
              <a:xfrm>
                <a:off x="3407228" y="2564906"/>
                <a:ext cx="2329544" cy="1370173"/>
                <a:chOff x="1187623" y="4653137"/>
                <a:chExt cx="1978909" cy="1163940"/>
              </a:xfrm>
            </p:grpSpPr>
            <p:sp>
              <p:nvSpPr>
                <p:cNvPr id="176" name="양쪽 모서리가 둥근 사각형 41">
                  <a:extLst>
                    <a:ext uri="{FF2B5EF4-FFF2-40B4-BE49-F238E27FC236}">
                      <a16:creationId xmlns="" xmlns:a16="http://schemas.microsoft.com/office/drawing/2014/main" id="{01D25811-9388-46EB-B6B9-F35A0D0A8120}"/>
                    </a:ext>
                  </a:extLst>
                </p:cNvPr>
                <p:cNvSpPr/>
                <p:nvPr/>
              </p:nvSpPr>
              <p:spPr>
                <a:xfrm flipV="1">
                  <a:off x="1187623" y="4932698"/>
                  <a:ext cx="1978909" cy="884379"/>
                </a:xfrm>
                <a:prstGeom prst="round2SameRect">
                  <a:avLst/>
                </a:prstGeom>
                <a:gradFill flip="none" rotWithShape="1">
                  <a:gsLst>
                    <a:gs pos="0">
                      <a:schemeClr val="accent1">
                        <a:lumMod val="50000"/>
                      </a:schemeClr>
                    </a:gs>
                    <a:gs pos="27000">
                      <a:schemeClr val="accent1">
                        <a:lumMod val="75000"/>
                      </a:schemeClr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ln>
                  <a:noFill/>
                </a:ln>
                <a:effectLst>
                  <a:outerShdw blurRad="635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1000"/>
                </a:p>
              </p:txBody>
            </p:sp>
            <p:sp>
              <p:nvSpPr>
                <p:cNvPr id="177" name="Text Box 8">
                  <a:extLst>
                    <a:ext uri="{FF2B5EF4-FFF2-40B4-BE49-F238E27FC236}">
                      <a16:creationId xmlns="" xmlns:a16="http://schemas.microsoft.com/office/drawing/2014/main" id="{DA1BE6AB-0313-4F0C-BD75-492FE1E4BF9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7624" y="4653137"/>
                  <a:ext cx="1969235" cy="342616"/>
                </a:xfrm>
                <a:prstGeom prst="round2SameRect">
                  <a:avLst/>
                </a:prstGeom>
                <a:solidFill>
                  <a:schemeClr val="bg1"/>
                </a:solidFill>
                <a:ln w="9525"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miter lim="800000"/>
                  <a:headEnd/>
                  <a:tailEnd/>
                </a:ln>
                <a:effectLst>
                  <a:outerShdw blurRad="63500" dist="635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b="1" dirty="0">
                      <a:solidFill>
                        <a:srgbClr val="3D4B54"/>
                      </a:solidFill>
                      <a:latin typeface="+mj-lt"/>
                      <a:ea typeface="맑은 고딕" panose="020B0503020000020004" pitchFamily="50" charset="-127"/>
                    </a:rPr>
                    <a:t> </a:t>
                  </a:r>
                  <a:r>
                    <a:rPr lang="en-US" altLang="ko-KR" sz="1000" b="1" dirty="0" smtClean="0">
                      <a:solidFill>
                        <a:srgbClr val="3D4B54"/>
                      </a:solidFill>
                      <a:latin typeface="+mj-lt"/>
                      <a:ea typeface="맑은 고딕" panose="020B0503020000020004" pitchFamily="50" charset="-127"/>
                    </a:rPr>
                    <a:t>     </a:t>
                  </a:r>
                  <a:r>
                    <a:rPr lang="ko-KR" altLang="en-US" sz="1000" b="1" dirty="0" smtClean="0">
                      <a:solidFill>
                        <a:srgbClr val="3D4B54"/>
                      </a:solidFill>
                      <a:latin typeface="+mj-lt"/>
                      <a:ea typeface="맑은 고딕" panose="020B0503020000020004" pitchFamily="50" charset="-127"/>
                    </a:rPr>
                    <a:t>설비 유실</a:t>
                  </a:r>
                  <a:endParaRPr lang="ko-KR" altLang="ko-KR" sz="1000" b="1" dirty="0">
                    <a:solidFill>
                      <a:srgbClr val="3D4B54"/>
                    </a:solidFill>
                    <a:latin typeface="+mj-lt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178" name="그룹 177">
                  <a:extLst>
                    <a:ext uri="{FF2B5EF4-FFF2-40B4-BE49-F238E27FC236}">
                      <a16:creationId xmlns="" xmlns:a16="http://schemas.microsoft.com/office/drawing/2014/main" id="{26406F16-17DA-4210-AB6D-86183574D6EB}"/>
                    </a:ext>
                  </a:extLst>
                </p:cNvPr>
                <p:cNvGrpSpPr/>
                <p:nvPr/>
              </p:nvGrpSpPr>
              <p:grpSpPr>
                <a:xfrm>
                  <a:off x="2700822" y="4757057"/>
                  <a:ext cx="359010" cy="80190"/>
                  <a:chOff x="5148064" y="4077072"/>
                  <a:chExt cx="644759" cy="144016"/>
                </a:xfrm>
              </p:grpSpPr>
              <p:sp>
                <p:nvSpPr>
                  <p:cNvPr id="179" name="타원 178">
                    <a:extLst>
                      <a:ext uri="{FF2B5EF4-FFF2-40B4-BE49-F238E27FC236}">
                        <a16:creationId xmlns="" xmlns:a16="http://schemas.microsoft.com/office/drawing/2014/main" id="{040960AF-7E25-4630-94AE-5CFE5E174EBE}"/>
                      </a:ext>
                    </a:extLst>
                  </p:cNvPr>
                  <p:cNvSpPr/>
                  <p:nvPr/>
                </p:nvSpPr>
                <p:spPr>
                  <a:xfrm>
                    <a:off x="5148064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80" name="타원 179">
                    <a:extLst>
                      <a:ext uri="{FF2B5EF4-FFF2-40B4-BE49-F238E27FC236}">
                        <a16:creationId xmlns="" xmlns:a16="http://schemas.microsoft.com/office/drawing/2014/main" id="{45195584-0B4F-4E9B-B067-756ABA773916}"/>
                      </a:ext>
                    </a:extLst>
                  </p:cNvPr>
                  <p:cNvSpPr/>
                  <p:nvPr/>
                </p:nvSpPr>
                <p:spPr>
                  <a:xfrm>
                    <a:off x="5398436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81" name="타원 180">
                    <a:extLst>
                      <a:ext uri="{FF2B5EF4-FFF2-40B4-BE49-F238E27FC236}">
                        <a16:creationId xmlns="" xmlns:a16="http://schemas.microsoft.com/office/drawing/2014/main" id="{66F5ABF8-A60A-4F69-9CE7-DE082E0A9482}"/>
                      </a:ext>
                    </a:extLst>
                  </p:cNvPr>
                  <p:cNvSpPr/>
                  <p:nvPr/>
                </p:nvSpPr>
                <p:spPr>
                  <a:xfrm>
                    <a:off x="5648807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</p:grpSp>
          <p:sp>
            <p:nvSpPr>
              <p:cNvPr id="175" name="Text Box 8">
                <a:extLst>
                  <a:ext uri="{FF2B5EF4-FFF2-40B4-BE49-F238E27FC236}">
                    <a16:creationId xmlns="" xmlns:a16="http://schemas.microsoft.com/office/drawing/2014/main" id="{ECA8BCA8-2226-4F1E-96C8-579BC63037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64073" y="3168555"/>
                <a:ext cx="2204467" cy="625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rPr>
                  <a:t>PM PLAN </a:t>
                </a:r>
                <a:r>
                  <a:rPr lang="ko-KR" altLang="en-US" sz="1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rPr>
                  <a:t>과제</a:t>
                </a:r>
                <a:endParaRPr lang="en-US" altLang="ko-KR" sz="1000" dirty="0" smtClean="0">
                  <a:solidFill>
                    <a:schemeClr val="bg1"/>
                  </a:solidFill>
                  <a:latin typeface="Calibri" panose="020F0502020204030204" pitchFamily="34" charset="0"/>
                  <a:ea typeface="맑은 고딕" panose="020B0503020000020004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000" dirty="0" smtClean="0">
                    <a:solidFill>
                      <a:schemeClr val="bg1"/>
                    </a:solidFill>
                    <a:latin typeface="Calibri" panose="020F0502020204030204" pitchFamily="34" charset="0"/>
                    <a:ea typeface="맑은 고딕" panose="020B0503020000020004" pitchFamily="50" charset="-127"/>
                  </a:rPr>
                  <a:t>지속 관리 유지 달성</a:t>
                </a:r>
                <a:endParaRPr lang="ko-KR" altLang="ko-KR" sz="1000" dirty="0">
                  <a:solidFill>
                    <a:schemeClr val="bg1"/>
                  </a:solidFill>
                  <a:latin typeface="Calibri" panose="020F0502020204030204" pitchFamily="34" charset="0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6" name="그룹 155">
              <a:extLst>
                <a:ext uri="{FF2B5EF4-FFF2-40B4-BE49-F238E27FC236}">
                  <a16:creationId xmlns="" xmlns:a16="http://schemas.microsoft.com/office/drawing/2014/main" id="{92C8446B-2BA2-46D9-9EC6-F30D61E102D7}"/>
                </a:ext>
              </a:extLst>
            </p:cNvPr>
            <p:cNvGrpSpPr/>
            <p:nvPr/>
          </p:nvGrpSpPr>
          <p:grpSpPr>
            <a:xfrm>
              <a:off x="5101168" y="4569315"/>
              <a:ext cx="1978909" cy="1163941"/>
              <a:chOff x="3582545" y="4653136"/>
              <a:chExt cx="1978909" cy="1163941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="" xmlns:a16="http://schemas.microsoft.com/office/drawing/2014/main" id="{A2CA3A3B-2CB8-44BE-B60B-2F0234C45C7D}"/>
                  </a:ext>
                </a:extLst>
              </p:cNvPr>
              <p:cNvGrpSpPr/>
              <p:nvPr/>
            </p:nvGrpSpPr>
            <p:grpSpPr>
              <a:xfrm>
                <a:off x="3582545" y="4653136"/>
                <a:ext cx="1978909" cy="1163941"/>
                <a:chOff x="1187623" y="4653136"/>
                <a:chExt cx="1978909" cy="1163941"/>
              </a:xfrm>
            </p:grpSpPr>
            <p:sp>
              <p:nvSpPr>
                <p:cNvPr id="168" name="양쪽 모서리가 둥근 사각형 13">
                  <a:extLst>
                    <a:ext uri="{FF2B5EF4-FFF2-40B4-BE49-F238E27FC236}">
                      <a16:creationId xmlns="" xmlns:a16="http://schemas.microsoft.com/office/drawing/2014/main" id="{6F2B4429-EFC3-43C4-A183-75AAC9BA6962}"/>
                    </a:ext>
                  </a:extLst>
                </p:cNvPr>
                <p:cNvSpPr/>
                <p:nvPr/>
              </p:nvSpPr>
              <p:spPr>
                <a:xfrm flipV="1">
                  <a:off x="1187623" y="4932698"/>
                  <a:ext cx="1978909" cy="884379"/>
                </a:xfrm>
                <a:prstGeom prst="round2SameRect">
                  <a:avLst/>
                </a:prstGeom>
                <a:solidFill>
                  <a:srgbClr val="35353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Text Box 8">
                  <a:extLst>
                    <a:ext uri="{FF2B5EF4-FFF2-40B4-BE49-F238E27FC236}">
                      <a16:creationId xmlns="" xmlns:a16="http://schemas.microsoft.com/office/drawing/2014/main" id="{104A2ED3-CFAF-4C4F-BFD1-569CEAA69F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7625" y="4653136"/>
                  <a:ext cx="1969235" cy="403322"/>
                </a:xfrm>
                <a:prstGeom prst="round2SameRect">
                  <a:avLst/>
                </a:prstGeom>
                <a:solidFill>
                  <a:schemeClr val="bg1"/>
                </a:solidFill>
                <a:ln w="9525"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맑은 고딕" panose="020B0503020000020004" pitchFamily="50" charset="-127"/>
                    </a:rPr>
                    <a:t>  Calibration</a:t>
                  </a:r>
                  <a:endParaRPr lang="ko-KR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170" name="그룹 169">
                  <a:extLst>
                    <a:ext uri="{FF2B5EF4-FFF2-40B4-BE49-F238E27FC236}">
                      <a16:creationId xmlns="" xmlns:a16="http://schemas.microsoft.com/office/drawing/2014/main" id="{C6B355EB-E370-49FD-902C-2E9AE65E123E}"/>
                    </a:ext>
                  </a:extLst>
                </p:cNvPr>
                <p:cNvGrpSpPr/>
                <p:nvPr/>
              </p:nvGrpSpPr>
              <p:grpSpPr>
                <a:xfrm>
                  <a:off x="2700822" y="4757057"/>
                  <a:ext cx="359010" cy="80190"/>
                  <a:chOff x="5148064" y="4077072"/>
                  <a:chExt cx="644759" cy="144016"/>
                </a:xfrm>
              </p:grpSpPr>
              <p:sp>
                <p:nvSpPr>
                  <p:cNvPr id="171" name="타원 170">
                    <a:extLst>
                      <a:ext uri="{FF2B5EF4-FFF2-40B4-BE49-F238E27FC236}">
                        <a16:creationId xmlns="" xmlns:a16="http://schemas.microsoft.com/office/drawing/2014/main" id="{04B3F872-74B5-4A59-BCD7-75C5554DABCC}"/>
                      </a:ext>
                    </a:extLst>
                  </p:cNvPr>
                  <p:cNvSpPr/>
                  <p:nvPr/>
                </p:nvSpPr>
                <p:spPr>
                  <a:xfrm>
                    <a:off x="5148064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72" name="타원 171">
                    <a:extLst>
                      <a:ext uri="{FF2B5EF4-FFF2-40B4-BE49-F238E27FC236}">
                        <a16:creationId xmlns="" xmlns:a16="http://schemas.microsoft.com/office/drawing/2014/main" id="{0915E664-EC90-4272-BC66-5E54817DB499}"/>
                      </a:ext>
                    </a:extLst>
                  </p:cNvPr>
                  <p:cNvSpPr/>
                  <p:nvPr/>
                </p:nvSpPr>
                <p:spPr>
                  <a:xfrm>
                    <a:off x="5398436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73" name="타원 172">
                    <a:extLst>
                      <a:ext uri="{FF2B5EF4-FFF2-40B4-BE49-F238E27FC236}">
                        <a16:creationId xmlns="" xmlns:a16="http://schemas.microsoft.com/office/drawing/2014/main" id="{88B6E1F2-6303-43B4-AE36-470C2B7AE5BB}"/>
                      </a:ext>
                    </a:extLst>
                  </p:cNvPr>
                  <p:cNvSpPr/>
                  <p:nvPr/>
                </p:nvSpPr>
                <p:spPr>
                  <a:xfrm>
                    <a:off x="5648807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</p:grpSp>
          <p:sp>
            <p:nvSpPr>
              <p:cNvPr id="167" name="Text Box 8">
                <a:extLst>
                  <a:ext uri="{FF2B5EF4-FFF2-40B4-BE49-F238E27FC236}">
                    <a16:creationId xmlns="" xmlns:a16="http://schemas.microsoft.com/office/drawing/2014/main" id="{96DA3D3A-E436-4803-9AAA-99DDEBC8F4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98241" y="5140960"/>
                <a:ext cx="1748813" cy="625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 dirty="0" smtClean="0">
                    <a:solidFill>
                      <a:srgbClr val="BFBFBF"/>
                    </a:solidFill>
                    <a:latin typeface="+mj-lt"/>
                    <a:ea typeface="맑은 고딕" panose="020B0503020000020004" pitchFamily="50" charset="-127"/>
                  </a:rPr>
                  <a:t>반기 별 점검</a:t>
                </a:r>
                <a:endParaRPr lang="en-US" altLang="ko-KR" sz="1000" b="1" dirty="0" smtClean="0">
                  <a:solidFill>
                    <a:srgbClr val="BFBFBF"/>
                  </a:solidFill>
                  <a:latin typeface="+mj-lt"/>
                  <a:ea typeface="맑은 고딕" panose="020B0503020000020004" pitchFamily="50" charset="-127"/>
                </a:endParaRPr>
              </a:p>
              <a:p>
                <a:pPr algn="ctr">
                  <a:defRPr/>
                </a:pPr>
                <a:r>
                  <a:rPr lang="ko-KR" altLang="en-US" sz="1000" b="1" dirty="0" smtClean="0">
                    <a:solidFill>
                      <a:srgbClr val="BFBFBF"/>
                    </a:solidFill>
                    <a:latin typeface="+mj-lt"/>
                    <a:ea typeface="맑은 고딕" panose="020B0503020000020004" pitchFamily="50" charset="-127"/>
                  </a:rPr>
                  <a:t>완료 달성진행</a:t>
                </a:r>
                <a:endParaRPr lang="en-US" altLang="ko-KR" sz="1000" b="1" dirty="0" smtClean="0">
                  <a:solidFill>
                    <a:srgbClr val="BFBFBF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57" name="그룹 156">
              <a:extLst>
                <a:ext uri="{FF2B5EF4-FFF2-40B4-BE49-F238E27FC236}">
                  <a16:creationId xmlns="" xmlns:a16="http://schemas.microsoft.com/office/drawing/2014/main" id="{B422A2C1-A494-4B3C-AFF3-7B62BB737CE7}"/>
                </a:ext>
              </a:extLst>
            </p:cNvPr>
            <p:cNvGrpSpPr/>
            <p:nvPr/>
          </p:nvGrpSpPr>
          <p:grpSpPr>
            <a:xfrm>
              <a:off x="7506845" y="4569315"/>
              <a:ext cx="1978909" cy="1163941"/>
              <a:chOff x="5988222" y="4653136"/>
              <a:chExt cx="1978909" cy="1163941"/>
            </a:xfrm>
          </p:grpSpPr>
          <p:grpSp>
            <p:nvGrpSpPr>
              <p:cNvPr id="158" name="그룹 157">
                <a:extLst>
                  <a:ext uri="{FF2B5EF4-FFF2-40B4-BE49-F238E27FC236}">
                    <a16:creationId xmlns="" xmlns:a16="http://schemas.microsoft.com/office/drawing/2014/main" id="{860562D1-D282-4617-9F3C-4F34150B29B2}"/>
                  </a:ext>
                </a:extLst>
              </p:cNvPr>
              <p:cNvGrpSpPr/>
              <p:nvPr/>
            </p:nvGrpSpPr>
            <p:grpSpPr>
              <a:xfrm>
                <a:off x="5988222" y="4653136"/>
                <a:ext cx="1978909" cy="1163941"/>
                <a:chOff x="1187623" y="4653136"/>
                <a:chExt cx="1978909" cy="1163941"/>
              </a:xfrm>
            </p:grpSpPr>
            <p:sp>
              <p:nvSpPr>
                <p:cNvPr id="160" name="양쪽 모서리가 둥근 사각형 20">
                  <a:extLst>
                    <a:ext uri="{FF2B5EF4-FFF2-40B4-BE49-F238E27FC236}">
                      <a16:creationId xmlns="" xmlns:a16="http://schemas.microsoft.com/office/drawing/2014/main" id="{C7BDE43E-AC75-4605-807C-A6FE1775DDA3}"/>
                    </a:ext>
                  </a:extLst>
                </p:cNvPr>
                <p:cNvSpPr/>
                <p:nvPr/>
              </p:nvSpPr>
              <p:spPr>
                <a:xfrm flipV="1">
                  <a:off x="1187623" y="4932698"/>
                  <a:ext cx="1978909" cy="884379"/>
                </a:xfrm>
                <a:prstGeom prst="round2SameRect">
                  <a:avLst/>
                </a:prstGeom>
                <a:solidFill>
                  <a:srgbClr val="353535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Text Box 8">
                  <a:extLst>
                    <a:ext uri="{FF2B5EF4-FFF2-40B4-BE49-F238E27FC236}">
                      <a16:creationId xmlns="" xmlns:a16="http://schemas.microsoft.com/office/drawing/2014/main" id="{C1857882-4BA7-428B-882A-F44E5F19FC4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187625" y="4653136"/>
                  <a:ext cx="1969235" cy="403322"/>
                </a:xfrm>
                <a:prstGeom prst="round2SameRect">
                  <a:avLst/>
                </a:prstGeom>
                <a:solidFill>
                  <a:schemeClr val="bg1"/>
                </a:solidFill>
                <a:ln w="9525">
                  <a:gradFill flip="none" rotWithShape="1">
                    <a:gsLst>
                      <a:gs pos="0">
                        <a:schemeClr val="accent5">
                          <a:lumMod val="5000"/>
                          <a:lumOff val="95000"/>
                        </a:schemeClr>
                      </a:gs>
                      <a:gs pos="74000">
                        <a:schemeClr val="accent5">
                          <a:lumMod val="45000"/>
                          <a:lumOff val="55000"/>
                        </a:schemeClr>
                      </a:gs>
                      <a:gs pos="83000">
                        <a:schemeClr val="accent5">
                          <a:lumMod val="45000"/>
                          <a:lumOff val="55000"/>
                        </a:schemeClr>
                      </a:gs>
                      <a:gs pos="100000">
                        <a:schemeClr val="accent5">
                          <a:lumMod val="30000"/>
                          <a:lumOff val="70000"/>
                        </a:schemeClr>
                      </a:gs>
                    </a:gsLst>
                    <a:lin ang="5400000" scaled="1"/>
                    <a:tileRect/>
                  </a:gra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1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맑은 고딕" panose="020B0503020000020004" pitchFamily="50" charset="-127"/>
                    </a:rPr>
                    <a:t> </a:t>
                  </a:r>
                  <a:r>
                    <a:rPr lang="en-US" altLang="ko-KR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맑은 고딕" panose="020B0503020000020004" pitchFamily="50" charset="-127"/>
                    </a:rPr>
                    <a:t>    </a:t>
                  </a:r>
                  <a:r>
                    <a:rPr lang="ko-KR" altLang="en-US" sz="10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j-lt"/>
                      <a:ea typeface="맑은 고딕" panose="020B0503020000020004" pitchFamily="50" charset="-127"/>
                    </a:rPr>
                    <a:t>이물 제거</a:t>
                  </a:r>
                  <a:endParaRPr lang="ko-KR" altLang="ko-KR" sz="1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맑은 고딕" panose="020B0503020000020004" pitchFamily="50" charset="-127"/>
                  </a:endParaRPr>
                </a:p>
              </p:txBody>
            </p:sp>
            <p:grpSp>
              <p:nvGrpSpPr>
                <p:cNvPr id="162" name="그룹 161">
                  <a:extLst>
                    <a:ext uri="{FF2B5EF4-FFF2-40B4-BE49-F238E27FC236}">
                      <a16:creationId xmlns="" xmlns:a16="http://schemas.microsoft.com/office/drawing/2014/main" id="{5121FE3C-6691-4057-86DE-7E827603664F}"/>
                    </a:ext>
                  </a:extLst>
                </p:cNvPr>
                <p:cNvGrpSpPr/>
                <p:nvPr/>
              </p:nvGrpSpPr>
              <p:grpSpPr>
                <a:xfrm>
                  <a:off x="2700822" y="4757057"/>
                  <a:ext cx="359010" cy="80190"/>
                  <a:chOff x="5148064" y="4077072"/>
                  <a:chExt cx="644759" cy="144016"/>
                </a:xfrm>
              </p:grpSpPr>
              <p:sp>
                <p:nvSpPr>
                  <p:cNvPr id="163" name="타원 162">
                    <a:extLst>
                      <a:ext uri="{FF2B5EF4-FFF2-40B4-BE49-F238E27FC236}">
                        <a16:creationId xmlns="" xmlns:a16="http://schemas.microsoft.com/office/drawing/2014/main" id="{9843FB83-212B-4914-82DB-970B06385B06}"/>
                      </a:ext>
                    </a:extLst>
                  </p:cNvPr>
                  <p:cNvSpPr/>
                  <p:nvPr/>
                </p:nvSpPr>
                <p:spPr>
                  <a:xfrm>
                    <a:off x="5148064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64" name="타원 163">
                    <a:extLst>
                      <a:ext uri="{FF2B5EF4-FFF2-40B4-BE49-F238E27FC236}">
                        <a16:creationId xmlns="" xmlns:a16="http://schemas.microsoft.com/office/drawing/2014/main" id="{DA6B4240-F9FB-45D2-B869-12A1E10BE0E2}"/>
                      </a:ext>
                    </a:extLst>
                  </p:cNvPr>
                  <p:cNvSpPr/>
                  <p:nvPr/>
                </p:nvSpPr>
                <p:spPr>
                  <a:xfrm>
                    <a:off x="5398436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  <p:sp>
                <p:nvSpPr>
                  <p:cNvPr id="165" name="타원 164">
                    <a:extLst>
                      <a:ext uri="{FF2B5EF4-FFF2-40B4-BE49-F238E27FC236}">
                        <a16:creationId xmlns="" xmlns:a16="http://schemas.microsoft.com/office/drawing/2014/main" id="{C901C94E-EB9A-4071-B817-00575659BEBA}"/>
                      </a:ext>
                    </a:extLst>
                  </p:cNvPr>
                  <p:cNvSpPr/>
                  <p:nvPr/>
                </p:nvSpPr>
                <p:spPr>
                  <a:xfrm>
                    <a:off x="5648807" y="4077072"/>
                    <a:ext cx="144016" cy="144016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</p:grpSp>
          <p:sp>
            <p:nvSpPr>
              <p:cNvPr id="159" name="Text Box 8">
                <a:extLst>
                  <a:ext uri="{FF2B5EF4-FFF2-40B4-BE49-F238E27FC236}">
                    <a16:creationId xmlns="" xmlns:a16="http://schemas.microsoft.com/office/drawing/2014/main" id="{0900C28B-BF90-4482-B86F-5E31290971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41381" y="5151909"/>
                <a:ext cx="1916077" cy="625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 smtClean="0">
                    <a:solidFill>
                      <a:srgbClr val="BFBFBF"/>
                    </a:solidFill>
                    <a:latin typeface="+mj-lt"/>
                    <a:ea typeface="맑은 고딕" panose="020B0503020000020004" pitchFamily="50" charset="-127"/>
                  </a:rPr>
                  <a:t>Main board</a:t>
                </a:r>
              </a:p>
              <a:p>
                <a:pPr algn="ctr">
                  <a:defRPr/>
                </a:pPr>
                <a:r>
                  <a:rPr lang="ko-KR" altLang="en-US" sz="1000" b="1" dirty="0" smtClean="0">
                    <a:solidFill>
                      <a:srgbClr val="BFBFBF"/>
                    </a:solidFill>
                    <a:latin typeface="+mj-lt"/>
                    <a:ea typeface="맑은 고딕" panose="020B0503020000020004" pitchFamily="50" charset="-127"/>
                  </a:rPr>
                  <a:t>고장 </a:t>
                </a:r>
                <a:r>
                  <a:rPr lang="ko-KR" altLang="en-US" sz="1000" b="1" dirty="0" err="1" smtClean="0">
                    <a:solidFill>
                      <a:srgbClr val="BFBFBF"/>
                    </a:solidFill>
                    <a:latin typeface="+mj-lt"/>
                    <a:ea typeface="맑은 고딕" panose="020B0503020000020004" pitchFamily="50" charset="-127"/>
                  </a:rPr>
                  <a:t>얘방활동</a:t>
                </a:r>
                <a:endParaRPr lang="en-US" altLang="ko-KR" sz="1000" b="1" dirty="0" smtClean="0">
                  <a:solidFill>
                    <a:srgbClr val="BFBFBF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xmlns="" id="{8F2520BF-1977-4EA2-AADD-DBBD9ECBA052}"/>
              </a:ext>
            </a:extLst>
          </p:cNvPr>
          <p:cNvGrpSpPr/>
          <p:nvPr/>
        </p:nvGrpSpPr>
        <p:grpSpPr>
          <a:xfrm>
            <a:off x="7393352" y="872140"/>
            <a:ext cx="1438962" cy="430243"/>
            <a:chOff x="7987618" y="2782672"/>
            <a:chExt cx="3533823" cy="1012874"/>
          </a:xfrm>
        </p:grpSpPr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xmlns="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xmlns="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점검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항목</a:t>
              </a:r>
              <a:endParaRPr lang="ko-KR" altLang="en-US" sz="1000" dirty="0"/>
            </a:p>
          </p:txBody>
        </p:sp>
      </p:grpSp>
      <p:sp>
        <p:nvSpPr>
          <p:cNvPr id="193" name="Text Box 8">
            <a:extLst>
              <a:ext uri="{FF2B5EF4-FFF2-40B4-BE49-F238E27FC236}">
                <a16:creationId xmlns="" xmlns:a16="http://schemas.microsoft.com/office/drawing/2014/main" id="{96DA3D3A-E436-4803-9AAA-99DDEBC8F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4131" y="3135881"/>
            <a:ext cx="10232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 smtClean="0">
                <a:solidFill>
                  <a:srgbClr val="BFBFBF"/>
                </a:solidFill>
                <a:latin typeface="+mj-lt"/>
                <a:ea typeface="맑은 고딕" panose="020B0503020000020004" pitchFamily="50" charset="-127"/>
              </a:rPr>
              <a:t>주요 </a:t>
            </a:r>
            <a:r>
              <a:rPr lang="en-US" altLang="ko-KR" sz="1000" b="1" dirty="0" smtClean="0">
                <a:solidFill>
                  <a:srgbClr val="BFBFBF"/>
                </a:solidFill>
                <a:latin typeface="+mj-lt"/>
                <a:ea typeface="맑은 고딕" panose="020B0503020000020004" pitchFamily="50" charset="-127"/>
              </a:rPr>
              <a:t>UNIT </a:t>
            </a:r>
            <a:r>
              <a:rPr lang="ko-KR" altLang="en-US" sz="1000" b="1" dirty="0" smtClean="0">
                <a:solidFill>
                  <a:srgbClr val="BFBFBF"/>
                </a:solidFill>
                <a:latin typeface="+mj-lt"/>
                <a:ea typeface="맑은 고딕" panose="020B0503020000020004" pitchFamily="50" charset="-127"/>
              </a:rPr>
              <a:t>별</a:t>
            </a:r>
            <a:endParaRPr lang="en-US" altLang="ko-KR" sz="1000" b="1" dirty="0" smtClean="0">
              <a:solidFill>
                <a:srgbClr val="BFBFBF"/>
              </a:solidFill>
              <a:latin typeface="+mj-lt"/>
              <a:ea typeface="맑은 고딕" panose="020B0503020000020004" pitchFamily="50" charset="-127"/>
            </a:endParaRPr>
          </a:p>
          <a:p>
            <a:pPr algn="ctr">
              <a:defRPr/>
            </a:pPr>
            <a:r>
              <a:rPr lang="ko-KR" altLang="en-US" sz="1000" b="1" dirty="0" smtClean="0">
                <a:solidFill>
                  <a:srgbClr val="BFBFBF"/>
                </a:solidFill>
                <a:latin typeface="+mj-lt"/>
                <a:ea typeface="맑은 고딕" panose="020B0503020000020004" pitchFamily="50" charset="-127"/>
              </a:rPr>
              <a:t>운영 </a:t>
            </a:r>
            <a:r>
              <a:rPr lang="en-US" altLang="ko-KR" sz="1000" b="1" dirty="0" smtClean="0">
                <a:solidFill>
                  <a:srgbClr val="BFBFBF"/>
                </a:solidFill>
                <a:latin typeface="+mj-lt"/>
                <a:ea typeface="맑은 고딕" panose="020B0503020000020004" pitchFamily="50" charset="-127"/>
              </a:rPr>
              <a:t>PLAN</a:t>
            </a:r>
          </a:p>
        </p:txBody>
      </p:sp>
      <p:cxnSp>
        <p:nvCxnSpPr>
          <p:cNvPr id="8" name="꺾인 연결선 7"/>
          <p:cNvCxnSpPr>
            <a:stCxn id="2" idx="1"/>
            <a:endCxn id="95" idx="0"/>
          </p:cNvCxnSpPr>
          <p:nvPr/>
        </p:nvCxnSpPr>
        <p:spPr>
          <a:xfrm rot="10800000">
            <a:off x="3116349" y="1620675"/>
            <a:ext cx="675433" cy="341954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2" idx="3"/>
            <a:endCxn id="177" idx="2"/>
          </p:cNvCxnSpPr>
          <p:nvPr/>
        </p:nvCxnSpPr>
        <p:spPr>
          <a:xfrm flipV="1">
            <a:off x="5502241" y="1600677"/>
            <a:ext cx="667753" cy="361952"/>
          </a:xfrm>
          <a:prstGeom prst="bentConnector3">
            <a:avLst>
              <a:gd name="adj1" fmla="val 5000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Picture 5" descr="E:\PNG\화살표\화살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39805" y="3545369"/>
            <a:ext cx="2978736" cy="4212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pic>
        <p:nvPicPr>
          <p:cNvPr id="198" name="Picture 5" descr="E:\PNG\화살표\화살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355123" y="3547415"/>
            <a:ext cx="2978736" cy="36291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pic>
        <p:nvPicPr>
          <p:cNvPr id="199" name="그림 1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857" y="3963968"/>
            <a:ext cx="4044175" cy="986481"/>
          </a:xfrm>
          <a:prstGeom prst="rect">
            <a:avLst/>
          </a:prstGeom>
        </p:spPr>
      </p:pic>
      <p:sp>
        <p:nvSpPr>
          <p:cNvPr id="251" name="타원 250">
            <a:extLst>
              <a:ext uri="{FF2B5EF4-FFF2-40B4-BE49-F238E27FC236}">
                <a16:creationId xmlns="" xmlns:a16="http://schemas.microsoft.com/office/drawing/2014/main" id="{515F7321-6719-4326-92BC-037E62064070}"/>
              </a:ext>
            </a:extLst>
          </p:cNvPr>
          <p:cNvSpPr/>
          <p:nvPr/>
        </p:nvSpPr>
        <p:spPr>
          <a:xfrm>
            <a:off x="3301040" y="5138706"/>
            <a:ext cx="87518" cy="79199"/>
          </a:xfrm>
          <a:prstGeom prst="ellipse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  <a:effectLst>
            <a:outerShdw blurRad="38100" dir="5400000" algn="t" rotWithShape="0">
              <a:schemeClr val="tx1">
                <a:alpha val="30000"/>
              </a:schemeClr>
            </a:outerShdw>
          </a:effectLst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55" name="그룹 254"/>
          <p:cNvGrpSpPr/>
          <p:nvPr/>
        </p:nvGrpSpPr>
        <p:grpSpPr>
          <a:xfrm>
            <a:off x="1377559" y="3843843"/>
            <a:ext cx="3112667" cy="1994929"/>
            <a:chOff x="1154710" y="3840348"/>
            <a:chExt cx="3112667" cy="1994929"/>
          </a:xfrm>
        </p:grpSpPr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0874" y="4372529"/>
              <a:ext cx="891498" cy="795351"/>
            </a:xfrm>
            <a:prstGeom prst="rect">
              <a:avLst/>
            </a:prstGeom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  <a:softEdge rad="31750"/>
            </a:effectLst>
          </p:spPr>
        </p:pic>
        <p:grpSp>
          <p:nvGrpSpPr>
            <p:cNvPr id="208" name="그룹 207">
              <a:extLst>
                <a:ext uri="{FF2B5EF4-FFF2-40B4-BE49-F238E27FC236}">
                  <a16:creationId xmlns="" xmlns:a16="http://schemas.microsoft.com/office/drawing/2014/main" id="{286F3163-32AB-4CEA-82A1-D0680A2A14F2}"/>
                </a:ext>
              </a:extLst>
            </p:cNvPr>
            <p:cNvGrpSpPr/>
            <p:nvPr/>
          </p:nvGrpSpPr>
          <p:grpSpPr>
            <a:xfrm>
              <a:off x="1154710" y="3840348"/>
              <a:ext cx="2298045" cy="1994929"/>
              <a:chOff x="2408282" y="2567461"/>
              <a:chExt cx="3981513" cy="3819404"/>
            </a:xfrm>
          </p:grpSpPr>
          <p:sp>
            <p:nvSpPr>
              <p:cNvPr id="209" name="사각형: 둥근 모서리 249">
                <a:extLst>
                  <a:ext uri="{FF2B5EF4-FFF2-40B4-BE49-F238E27FC236}">
                    <a16:creationId xmlns="" xmlns:a16="http://schemas.microsoft.com/office/drawing/2014/main" id="{3D013539-D7A5-4016-8E6B-70F23762891F}"/>
                  </a:ext>
                </a:extLst>
              </p:cNvPr>
              <p:cNvSpPr/>
              <p:nvPr/>
            </p:nvSpPr>
            <p:spPr>
              <a:xfrm>
                <a:off x="2408282" y="2567461"/>
                <a:ext cx="3981513" cy="3819404"/>
              </a:xfrm>
              <a:prstGeom prst="roundRect">
                <a:avLst>
                  <a:gd name="adj" fmla="val 7895"/>
                </a:avLst>
              </a:prstGeom>
              <a:noFill/>
              <a:ln w="50800">
                <a:solidFill>
                  <a:schemeClr val="accent1"/>
                </a:solidFill>
              </a:ln>
              <a:effectLst>
                <a:outerShdw blurRad="190500" dist="190500" dir="8100000" algn="tr" rotWithShape="0">
                  <a:prstClr val="black">
                    <a:alpha val="59000"/>
                  </a:prstClr>
                </a:outerShdw>
              </a:effectLst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0" name="타원 209">
                <a:extLst>
                  <a:ext uri="{FF2B5EF4-FFF2-40B4-BE49-F238E27FC236}">
                    <a16:creationId xmlns="" xmlns:a16="http://schemas.microsoft.com/office/drawing/2014/main" id="{515F7321-6719-4326-92BC-037E62064070}"/>
                  </a:ext>
                </a:extLst>
              </p:cNvPr>
              <p:cNvSpPr/>
              <p:nvPr/>
            </p:nvSpPr>
            <p:spPr>
              <a:xfrm>
                <a:off x="3483083" y="5661909"/>
                <a:ext cx="151631" cy="151631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38100" dir="5400000" algn="t" rotWithShape="0">
                  <a:schemeClr val="tx1">
                    <a:alpha val="30000"/>
                  </a:schemeClr>
                </a:outerShdw>
              </a:effectLst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212" name="타원 211">
                <a:extLst>
                  <a:ext uri="{FF2B5EF4-FFF2-40B4-BE49-F238E27FC236}">
                    <a16:creationId xmlns="" xmlns:a16="http://schemas.microsoft.com/office/drawing/2014/main" id="{5E5FED37-2CFB-43CC-AF7A-3CBB4561F623}"/>
                  </a:ext>
                </a:extLst>
              </p:cNvPr>
              <p:cNvSpPr/>
              <p:nvPr/>
            </p:nvSpPr>
            <p:spPr>
              <a:xfrm>
                <a:off x="3361981" y="3379241"/>
                <a:ext cx="151631" cy="151631"/>
              </a:xfrm>
              <a:prstGeom prst="ellipse">
                <a:avLst/>
              </a:prstGeom>
              <a:solidFill>
                <a:schemeClr val="bg1"/>
              </a:solidFill>
              <a:ln w="50800">
                <a:solidFill>
                  <a:schemeClr val="accent1"/>
                </a:solidFill>
              </a:ln>
              <a:effectLst>
                <a:outerShdw blurRad="38100" dir="5400000" algn="t" rotWithShape="0">
                  <a:schemeClr val="tx1">
                    <a:alpha val="30000"/>
                  </a:schemeClr>
                </a:outerShdw>
              </a:effectLst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5" name="그룹 234">
              <a:extLst>
                <a:ext uri="{FF2B5EF4-FFF2-40B4-BE49-F238E27FC236}">
                  <a16:creationId xmlns="" xmlns:a16="http://schemas.microsoft.com/office/drawing/2014/main" id="{FEE3A367-0704-4F1F-98D6-0C3AF69B76D7}"/>
                </a:ext>
              </a:extLst>
            </p:cNvPr>
            <p:cNvGrpSpPr/>
            <p:nvPr/>
          </p:nvGrpSpPr>
          <p:grpSpPr>
            <a:xfrm rot="21436432">
              <a:off x="3210346" y="4233149"/>
              <a:ext cx="625" cy="70915"/>
              <a:chOff x="2765899" y="3750885"/>
              <a:chExt cx="1312" cy="146937"/>
            </a:xfrm>
          </p:grpSpPr>
          <p:sp>
            <p:nvSpPr>
              <p:cNvPr id="239" name="Freeform 209">
                <a:extLst>
                  <a:ext uri="{FF2B5EF4-FFF2-40B4-BE49-F238E27FC236}">
                    <a16:creationId xmlns="" xmlns:a16="http://schemas.microsoft.com/office/drawing/2014/main" id="{E4F6A4E0-402F-4EA7-8899-4834F43FD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899" y="3895198"/>
                <a:ext cx="1312" cy="2624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0 h 2"/>
                  <a:gd name="T4" fmla="*/ 1 w 1"/>
                  <a:gd name="T5" fmla="*/ 1 h 2"/>
                  <a:gd name="T6" fmla="*/ 0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lnTo>
                      <a:pt x="0" y="0"/>
                    </a:lnTo>
                    <a:lnTo>
                      <a:pt x="1" y="1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D44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  <p:sp>
            <p:nvSpPr>
              <p:cNvPr id="244" name="Freeform 214">
                <a:extLst>
                  <a:ext uri="{FF2B5EF4-FFF2-40B4-BE49-F238E27FC236}">
                    <a16:creationId xmlns="" xmlns:a16="http://schemas.microsoft.com/office/drawing/2014/main" id="{9742482D-78DA-4A0C-AC08-57BAFDEA5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899" y="3750885"/>
                <a:ext cx="1312" cy="131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0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lnTo>
                      <a:pt x="0" y="0"/>
                    </a:lnTo>
                    <a:lnTo>
                      <a:pt x="1" y="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C72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/>
                </a:endParaRPr>
              </a:p>
            </p:txBody>
          </p:sp>
        </p:grpSp>
        <p:sp>
          <p:nvSpPr>
            <p:cNvPr id="246" name="자유형: 도형 477">
              <a:extLst>
                <a:ext uri="{FF2B5EF4-FFF2-40B4-BE49-F238E27FC236}">
                  <a16:creationId xmlns="" xmlns:a16="http://schemas.microsoft.com/office/drawing/2014/main" id="{EC11817F-8689-49E4-B5A9-149DE953F0A3}"/>
                </a:ext>
              </a:extLst>
            </p:cNvPr>
            <p:cNvSpPr/>
            <p:nvPr/>
          </p:nvSpPr>
          <p:spPr>
            <a:xfrm flipH="1" flipV="1">
              <a:off x="1370584" y="5174810"/>
              <a:ext cx="610557" cy="353086"/>
            </a:xfrm>
            <a:custGeom>
              <a:avLst/>
              <a:gdLst>
                <a:gd name="connsiteX0" fmla="*/ 0 w 1186004"/>
                <a:gd name="connsiteY0" fmla="*/ 353086 h 353086"/>
                <a:gd name="connsiteX1" fmla="*/ 353086 w 1186004"/>
                <a:gd name="connsiteY1" fmla="*/ 0 h 353086"/>
                <a:gd name="connsiteX2" fmla="*/ 1186004 w 1186004"/>
                <a:gd name="connsiteY2" fmla="*/ 0 h 35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6004" h="353086">
                  <a:moveTo>
                    <a:pt x="0" y="353086"/>
                  </a:moveTo>
                  <a:lnTo>
                    <a:pt x="353086" y="0"/>
                  </a:lnTo>
                  <a:lnTo>
                    <a:pt x="1186004" y="0"/>
                  </a:lnTo>
                </a:path>
              </a:pathLst>
            </a:custGeom>
            <a:noFill/>
            <a:ln w="22225">
              <a:solidFill>
                <a:schemeClr val="accent4"/>
              </a:solidFill>
              <a:prstDash val="sysDot"/>
              <a:headEnd type="none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자유형: 도형 473">
              <a:extLst>
                <a:ext uri="{FF2B5EF4-FFF2-40B4-BE49-F238E27FC236}">
                  <a16:creationId xmlns="" xmlns:a16="http://schemas.microsoft.com/office/drawing/2014/main" id="{1D41644B-A783-4177-862C-F39F7753A53F}"/>
                </a:ext>
              </a:extLst>
            </p:cNvPr>
            <p:cNvSpPr/>
            <p:nvPr/>
          </p:nvSpPr>
          <p:spPr>
            <a:xfrm flipH="1">
              <a:off x="1278242" y="4262080"/>
              <a:ext cx="665592" cy="476532"/>
            </a:xfrm>
            <a:custGeom>
              <a:avLst/>
              <a:gdLst>
                <a:gd name="connsiteX0" fmla="*/ 0 w 1186004"/>
                <a:gd name="connsiteY0" fmla="*/ 353086 h 353086"/>
                <a:gd name="connsiteX1" fmla="*/ 353086 w 1186004"/>
                <a:gd name="connsiteY1" fmla="*/ 0 h 353086"/>
                <a:gd name="connsiteX2" fmla="*/ 1186004 w 1186004"/>
                <a:gd name="connsiteY2" fmla="*/ 0 h 35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6004" h="353086">
                  <a:moveTo>
                    <a:pt x="0" y="353086"/>
                  </a:moveTo>
                  <a:lnTo>
                    <a:pt x="353086" y="0"/>
                  </a:lnTo>
                  <a:lnTo>
                    <a:pt x="1186004" y="0"/>
                  </a:lnTo>
                </a:path>
              </a:pathLst>
            </a:custGeom>
            <a:noFill/>
            <a:ln w="22225">
              <a:solidFill>
                <a:schemeClr val="accent4"/>
              </a:solidFill>
              <a:prstDash val="sysDot"/>
              <a:headEnd type="none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50" name="그림 24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59764" y="5120778"/>
              <a:ext cx="907613" cy="559908"/>
            </a:xfrm>
            <a:prstGeom prst="rect">
              <a:avLst/>
            </a:prstGeom>
          </p:spPr>
        </p:pic>
        <p:sp>
          <p:nvSpPr>
            <p:cNvPr id="252" name="자유형: 도형 469">
              <a:extLst>
                <a:ext uri="{FF2B5EF4-FFF2-40B4-BE49-F238E27FC236}">
                  <a16:creationId xmlns="" xmlns:a16="http://schemas.microsoft.com/office/drawing/2014/main" id="{AA492A5E-28EE-4BDA-A791-41E0381A3F54}"/>
                </a:ext>
              </a:extLst>
            </p:cNvPr>
            <p:cNvSpPr/>
            <p:nvPr/>
          </p:nvSpPr>
          <p:spPr>
            <a:xfrm rot="3592901">
              <a:off x="2534929" y="4991948"/>
              <a:ext cx="873789" cy="181896"/>
            </a:xfrm>
            <a:custGeom>
              <a:avLst/>
              <a:gdLst>
                <a:gd name="connsiteX0" fmla="*/ 0 w 1186004"/>
                <a:gd name="connsiteY0" fmla="*/ 353086 h 353086"/>
                <a:gd name="connsiteX1" fmla="*/ 353086 w 1186004"/>
                <a:gd name="connsiteY1" fmla="*/ 0 h 353086"/>
                <a:gd name="connsiteX2" fmla="*/ 1186004 w 1186004"/>
                <a:gd name="connsiteY2" fmla="*/ 0 h 35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6004" h="353086">
                  <a:moveTo>
                    <a:pt x="0" y="353086"/>
                  </a:moveTo>
                  <a:lnTo>
                    <a:pt x="353086" y="0"/>
                  </a:lnTo>
                  <a:lnTo>
                    <a:pt x="1186004" y="0"/>
                  </a:lnTo>
                </a:path>
              </a:pathLst>
            </a:custGeom>
            <a:noFill/>
            <a:ln w="22225">
              <a:solidFill>
                <a:schemeClr val="accent4"/>
              </a:solidFill>
              <a:prstDash val="sysDot"/>
              <a:headEnd type="none"/>
              <a:tailEnd type="oval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4" name="그림 2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66" y="5208098"/>
            <a:ext cx="944920" cy="738548"/>
          </a:xfrm>
          <a:prstGeom prst="rect">
            <a:avLst/>
          </a:prstGeom>
        </p:spPr>
      </p:pic>
      <p:sp>
        <p:nvSpPr>
          <p:cNvPr id="256" name="직사각형 255">
            <a:extLst>
              <a:ext uri="{FF2B5EF4-FFF2-40B4-BE49-F238E27FC236}">
                <a16:creationId xmlns="" xmlns:a16="http://schemas.microsoft.com/office/drawing/2014/main" id="{72B01E58-92EF-4ADA-9EC3-0101D134F4D7}"/>
              </a:ext>
            </a:extLst>
          </p:cNvPr>
          <p:cNvSpPr/>
          <p:nvPr/>
        </p:nvSpPr>
        <p:spPr>
          <a:xfrm>
            <a:off x="407160" y="4712677"/>
            <a:ext cx="1180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Z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축 </a:t>
            </a:r>
            <a:r>
              <a:rPr lang="en-US" altLang="ko-KR" sz="1200" b="1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M</a:t>
            </a:r>
            <a:r>
              <a:rPr lang="en-US" altLang="ko-KR" sz="1200" b="1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oter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257" name="직사각형 256">
            <a:extLst>
              <a:ext uri="{FF2B5EF4-FFF2-40B4-BE49-F238E27FC236}">
                <a16:creationId xmlns="" xmlns:a16="http://schemas.microsoft.com/office/drawing/2014/main" id="{72B01E58-92EF-4ADA-9EC3-0101D134F4D7}"/>
              </a:ext>
            </a:extLst>
          </p:cNvPr>
          <p:cNvSpPr/>
          <p:nvPr/>
        </p:nvSpPr>
        <p:spPr>
          <a:xfrm>
            <a:off x="1197914" y="5622204"/>
            <a:ext cx="1180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R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축 조정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258" name="직사각형 257">
            <a:extLst>
              <a:ext uri="{FF2B5EF4-FFF2-40B4-BE49-F238E27FC236}">
                <a16:creationId xmlns="" xmlns:a16="http://schemas.microsoft.com/office/drawing/2014/main" id="{72B01E58-92EF-4ADA-9EC3-0101D134F4D7}"/>
              </a:ext>
            </a:extLst>
          </p:cNvPr>
          <p:cNvSpPr/>
          <p:nvPr/>
        </p:nvSpPr>
        <p:spPr>
          <a:xfrm>
            <a:off x="1936084" y="5131161"/>
            <a:ext cx="1180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</a:rPr>
              <a:t>중점 관리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0000"/>
              </a:solidFill>
              <a:latin typeface="Calibri" panose="020F0502020204030204" pitchFamily="34" charset="0"/>
              <a:ea typeface="맑은 고딕" pitchFamily="50" charset="-127"/>
            </a:endParaRPr>
          </a:p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Calibri" panose="020F0502020204030204" pitchFamily="34" charset="0"/>
                <a:ea typeface="맑은 고딕" pitchFamily="50" charset="-127"/>
              </a:rPr>
              <a:t>UNIT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0000"/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259" name="직사각형 258">
            <a:extLst>
              <a:ext uri="{FF2B5EF4-FFF2-40B4-BE49-F238E27FC236}">
                <a16:creationId xmlns="" xmlns:a16="http://schemas.microsoft.com/office/drawing/2014/main" id="{72B01E58-92EF-4ADA-9EC3-0101D134F4D7}"/>
              </a:ext>
            </a:extLst>
          </p:cNvPr>
          <p:cNvSpPr/>
          <p:nvPr/>
        </p:nvSpPr>
        <p:spPr>
          <a:xfrm>
            <a:off x="3500637" y="4887413"/>
            <a:ext cx="11801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LEVEL 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관리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pic>
        <p:nvPicPr>
          <p:cNvPr id="265" name="그림 2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1291" y="3910330"/>
            <a:ext cx="386691" cy="728642"/>
          </a:xfrm>
          <a:prstGeom prst="rect">
            <a:avLst/>
          </a:prstGeom>
        </p:spPr>
      </p:pic>
      <p:sp>
        <p:nvSpPr>
          <p:cNvPr id="266" name="직사각형 265">
            <a:extLst>
              <a:ext uri="{FF2B5EF4-FFF2-40B4-BE49-F238E27FC236}">
                <a16:creationId xmlns="" xmlns:a16="http://schemas.microsoft.com/office/drawing/2014/main" id="{72B01E58-92EF-4ADA-9EC3-0101D134F4D7}"/>
              </a:ext>
            </a:extLst>
          </p:cNvPr>
          <p:cNvSpPr/>
          <p:nvPr/>
        </p:nvSpPr>
        <p:spPr>
          <a:xfrm>
            <a:off x="3335211" y="3995544"/>
            <a:ext cx="11801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유실 지표</a:t>
            </a:r>
            <a:endParaRPr lang="en-US" altLang="ko-KR" sz="1200" b="1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맑은 고딕" pitchFamily="50" charset="-127"/>
            </a:endParaRPr>
          </a:p>
          <a:p>
            <a:pPr algn="ctr">
              <a:defRPr/>
            </a:pP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평가 관리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grpSp>
        <p:nvGrpSpPr>
          <p:cNvPr id="268" name="그룹 267"/>
          <p:cNvGrpSpPr/>
          <p:nvPr/>
        </p:nvGrpSpPr>
        <p:grpSpPr>
          <a:xfrm>
            <a:off x="4780604" y="5043504"/>
            <a:ext cx="1451739" cy="903142"/>
            <a:chOff x="3157967" y="2250748"/>
            <a:chExt cx="1451739" cy="3906212"/>
          </a:xfrm>
        </p:grpSpPr>
        <p:sp>
          <p:nvSpPr>
            <p:cNvPr id="269" name="모서리가 둥근 직사각형 268"/>
            <p:cNvSpPr/>
            <p:nvPr/>
          </p:nvSpPr>
          <p:spPr>
            <a:xfrm>
              <a:off x="3271457" y="2250748"/>
              <a:ext cx="1177427" cy="3906212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0" name="모서리가 둥근 직사각형 269"/>
            <p:cNvSpPr/>
            <p:nvPr/>
          </p:nvSpPr>
          <p:spPr>
            <a:xfrm>
              <a:off x="3424718" y="3437388"/>
              <a:ext cx="872962" cy="2628132"/>
            </a:xfrm>
            <a:prstGeom prst="roundRect">
              <a:avLst>
                <a:gd name="adj" fmla="val 7938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1" name="자유형 270"/>
            <p:cNvSpPr/>
            <p:nvPr/>
          </p:nvSpPr>
          <p:spPr>
            <a:xfrm>
              <a:off x="3417486" y="3437388"/>
              <a:ext cx="885367" cy="2499937"/>
            </a:xfrm>
            <a:custGeom>
              <a:avLst/>
              <a:gdLst>
                <a:gd name="connsiteX0" fmla="*/ 116430 w 1305230"/>
                <a:gd name="connsiteY0" fmla="*/ 0 h 3178578"/>
                <a:gd name="connsiteX1" fmla="*/ 1188800 w 1305230"/>
                <a:gd name="connsiteY1" fmla="*/ 0 h 3178578"/>
                <a:gd name="connsiteX2" fmla="*/ 1305230 w 1305230"/>
                <a:gd name="connsiteY2" fmla="*/ 116430 h 3178578"/>
                <a:gd name="connsiteX3" fmla="*/ 1305230 w 1305230"/>
                <a:gd name="connsiteY3" fmla="*/ 698569 h 3178578"/>
                <a:gd name="connsiteX4" fmla="*/ 837807 w 1305230"/>
                <a:gd name="connsiteY4" fmla="*/ 698569 h 3178578"/>
                <a:gd name="connsiteX5" fmla="*/ 837807 w 1305230"/>
                <a:gd name="connsiteY5" fmla="*/ 3178578 h 3178578"/>
                <a:gd name="connsiteX6" fmla="*/ 467423 w 1305230"/>
                <a:gd name="connsiteY6" fmla="*/ 3178578 h 3178578"/>
                <a:gd name="connsiteX7" fmla="*/ 467423 w 1305230"/>
                <a:gd name="connsiteY7" fmla="*/ 698569 h 3178578"/>
                <a:gd name="connsiteX8" fmla="*/ 0 w 1305230"/>
                <a:gd name="connsiteY8" fmla="*/ 698569 h 3178578"/>
                <a:gd name="connsiteX9" fmla="*/ 0 w 1305230"/>
                <a:gd name="connsiteY9" fmla="*/ 116430 h 3178578"/>
                <a:gd name="connsiteX10" fmla="*/ 116430 w 1305230"/>
                <a:gd name="connsiteY10" fmla="*/ 0 h 317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5230" h="3178578">
                  <a:moveTo>
                    <a:pt x="116430" y="0"/>
                  </a:moveTo>
                  <a:lnTo>
                    <a:pt x="1188800" y="0"/>
                  </a:lnTo>
                  <a:cubicBezTo>
                    <a:pt x="1253103" y="0"/>
                    <a:pt x="1305230" y="52127"/>
                    <a:pt x="1305230" y="116430"/>
                  </a:cubicBezTo>
                  <a:lnTo>
                    <a:pt x="1305230" y="698569"/>
                  </a:lnTo>
                  <a:lnTo>
                    <a:pt x="837807" y="698569"/>
                  </a:lnTo>
                  <a:lnTo>
                    <a:pt x="837807" y="3178578"/>
                  </a:lnTo>
                  <a:lnTo>
                    <a:pt x="467423" y="3178578"/>
                  </a:lnTo>
                  <a:lnTo>
                    <a:pt x="467423" y="698569"/>
                  </a:lnTo>
                  <a:lnTo>
                    <a:pt x="0" y="698569"/>
                  </a:lnTo>
                  <a:lnTo>
                    <a:pt x="0" y="116430"/>
                  </a:lnTo>
                  <a:cubicBezTo>
                    <a:pt x="0" y="52127"/>
                    <a:pt x="52127" y="0"/>
                    <a:pt x="1164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2" name="직사각형 271"/>
            <p:cNvSpPr/>
            <p:nvPr/>
          </p:nvSpPr>
          <p:spPr>
            <a:xfrm>
              <a:off x="3744974" y="4972210"/>
              <a:ext cx="227214" cy="96511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3" name="Text Box 8"/>
            <p:cNvSpPr txBox="1">
              <a:spLocks noChangeArrowheads="1"/>
            </p:cNvSpPr>
            <p:nvPr/>
          </p:nvSpPr>
          <p:spPr bwMode="auto">
            <a:xfrm>
              <a:off x="3169532" y="3768296"/>
              <a:ext cx="1440174" cy="119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smtClean="0">
                  <a:solidFill>
                    <a:srgbClr val="5C6370"/>
                  </a:solidFill>
                  <a:latin typeface="HY견고딕" pitchFamily="18" charset="-127"/>
                  <a:ea typeface="HY견고딕" pitchFamily="18" charset="-127"/>
                </a:rPr>
                <a:t>50%</a:t>
              </a:r>
              <a:endParaRPr lang="ko-KR" altLang="ko-KR" sz="1200" dirty="0">
                <a:solidFill>
                  <a:srgbClr val="5C637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74" name="Text Box 8"/>
            <p:cNvSpPr txBox="1">
              <a:spLocks noChangeArrowheads="1"/>
            </p:cNvSpPr>
            <p:nvPr/>
          </p:nvSpPr>
          <p:spPr bwMode="auto">
            <a:xfrm>
              <a:off x="3157967" y="2940378"/>
              <a:ext cx="1440174" cy="1131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dirty="0" smtClean="0">
                  <a:solidFill>
                    <a:schemeClr val="accent1"/>
                  </a:solidFill>
                  <a:latin typeface="HY견고딕" pitchFamily="18" charset="-127"/>
                  <a:ea typeface="HY견고딕" pitchFamily="18" charset="-127"/>
                </a:rPr>
                <a:t>상반기 완료 목표</a:t>
              </a:r>
              <a:endParaRPr lang="ko-KR" altLang="ko-KR" sz="1100" dirty="0">
                <a:solidFill>
                  <a:schemeClr val="accent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277" name="그림 2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6705" y="5086391"/>
            <a:ext cx="438076" cy="131164"/>
          </a:xfrm>
          <a:prstGeom prst="rect">
            <a:avLst/>
          </a:prstGeom>
        </p:spPr>
      </p:pic>
      <p:grpSp>
        <p:nvGrpSpPr>
          <p:cNvPr id="278" name="그룹 277"/>
          <p:cNvGrpSpPr/>
          <p:nvPr/>
        </p:nvGrpSpPr>
        <p:grpSpPr>
          <a:xfrm>
            <a:off x="6045019" y="5043504"/>
            <a:ext cx="1451739" cy="903142"/>
            <a:chOff x="3157967" y="2250748"/>
            <a:chExt cx="1451739" cy="3906212"/>
          </a:xfrm>
        </p:grpSpPr>
        <p:sp>
          <p:nvSpPr>
            <p:cNvPr id="279" name="모서리가 둥근 직사각형 278"/>
            <p:cNvSpPr/>
            <p:nvPr/>
          </p:nvSpPr>
          <p:spPr>
            <a:xfrm>
              <a:off x="3271457" y="2250748"/>
              <a:ext cx="1177427" cy="3906212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0" name="모서리가 둥근 직사각형 279"/>
            <p:cNvSpPr/>
            <p:nvPr/>
          </p:nvSpPr>
          <p:spPr>
            <a:xfrm>
              <a:off x="3424718" y="3437388"/>
              <a:ext cx="872962" cy="2628132"/>
            </a:xfrm>
            <a:prstGeom prst="roundRect">
              <a:avLst>
                <a:gd name="adj" fmla="val 7938"/>
              </a:avLst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1" name="자유형 280"/>
            <p:cNvSpPr/>
            <p:nvPr/>
          </p:nvSpPr>
          <p:spPr>
            <a:xfrm>
              <a:off x="3417486" y="3437388"/>
              <a:ext cx="885367" cy="2499937"/>
            </a:xfrm>
            <a:custGeom>
              <a:avLst/>
              <a:gdLst>
                <a:gd name="connsiteX0" fmla="*/ 116430 w 1305230"/>
                <a:gd name="connsiteY0" fmla="*/ 0 h 3178578"/>
                <a:gd name="connsiteX1" fmla="*/ 1188800 w 1305230"/>
                <a:gd name="connsiteY1" fmla="*/ 0 h 3178578"/>
                <a:gd name="connsiteX2" fmla="*/ 1305230 w 1305230"/>
                <a:gd name="connsiteY2" fmla="*/ 116430 h 3178578"/>
                <a:gd name="connsiteX3" fmla="*/ 1305230 w 1305230"/>
                <a:gd name="connsiteY3" fmla="*/ 698569 h 3178578"/>
                <a:gd name="connsiteX4" fmla="*/ 837807 w 1305230"/>
                <a:gd name="connsiteY4" fmla="*/ 698569 h 3178578"/>
                <a:gd name="connsiteX5" fmla="*/ 837807 w 1305230"/>
                <a:gd name="connsiteY5" fmla="*/ 3178578 h 3178578"/>
                <a:gd name="connsiteX6" fmla="*/ 467423 w 1305230"/>
                <a:gd name="connsiteY6" fmla="*/ 3178578 h 3178578"/>
                <a:gd name="connsiteX7" fmla="*/ 467423 w 1305230"/>
                <a:gd name="connsiteY7" fmla="*/ 698569 h 3178578"/>
                <a:gd name="connsiteX8" fmla="*/ 0 w 1305230"/>
                <a:gd name="connsiteY8" fmla="*/ 698569 h 3178578"/>
                <a:gd name="connsiteX9" fmla="*/ 0 w 1305230"/>
                <a:gd name="connsiteY9" fmla="*/ 116430 h 3178578"/>
                <a:gd name="connsiteX10" fmla="*/ 116430 w 1305230"/>
                <a:gd name="connsiteY10" fmla="*/ 0 h 3178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5230" h="3178578">
                  <a:moveTo>
                    <a:pt x="116430" y="0"/>
                  </a:moveTo>
                  <a:lnTo>
                    <a:pt x="1188800" y="0"/>
                  </a:lnTo>
                  <a:cubicBezTo>
                    <a:pt x="1253103" y="0"/>
                    <a:pt x="1305230" y="52127"/>
                    <a:pt x="1305230" y="116430"/>
                  </a:cubicBezTo>
                  <a:lnTo>
                    <a:pt x="1305230" y="698569"/>
                  </a:lnTo>
                  <a:lnTo>
                    <a:pt x="837807" y="698569"/>
                  </a:lnTo>
                  <a:lnTo>
                    <a:pt x="837807" y="3178578"/>
                  </a:lnTo>
                  <a:lnTo>
                    <a:pt x="467423" y="3178578"/>
                  </a:lnTo>
                  <a:lnTo>
                    <a:pt x="467423" y="698569"/>
                  </a:lnTo>
                  <a:lnTo>
                    <a:pt x="0" y="698569"/>
                  </a:lnTo>
                  <a:lnTo>
                    <a:pt x="0" y="116430"/>
                  </a:lnTo>
                  <a:cubicBezTo>
                    <a:pt x="0" y="52127"/>
                    <a:pt x="52127" y="0"/>
                    <a:pt x="11643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2" name="직사각형 281"/>
            <p:cNvSpPr/>
            <p:nvPr/>
          </p:nvSpPr>
          <p:spPr>
            <a:xfrm>
              <a:off x="3744974" y="4052656"/>
              <a:ext cx="227214" cy="188466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3" name="Text Box 8"/>
            <p:cNvSpPr txBox="1">
              <a:spLocks noChangeArrowheads="1"/>
            </p:cNvSpPr>
            <p:nvPr/>
          </p:nvSpPr>
          <p:spPr bwMode="auto">
            <a:xfrm>
              <a:off x="3169532" y="3768296"/>
              <a:ext cx="1440174" cy="119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200" dirty="0" smtClean="0">
                  <a:solidFill>
                    <a:srgbClr val="5C6370"/>
                  </a:solidFill>
                  <a:latin typeface="HY견고딕" pitchFamily="18" charset="-127"/>
                  <a:ea typeface="HY견고딕" pitchFamily="18" charset="-127"/>
                </a:rPr>
                <a:t>100%</a:t>
              </a:r>
              <a:endParaRPr lang="ko-KR" altLang="ko-KR" sz="1200" dirty="0">
                <a:solidFill>
                  <a:srgbClr val="5C6370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84" name="Text Box 8"/>
            <p:cNvSpPr txBox="1">
              <a:spLocks noChangeArrowheads="1"/>
            </p:cNvSpPr>
            <p:nvPr/>
          </p:nvSpPr>
          <p:spPr bwMode="auto">
            <a:xfrm>
              <a:off x="3157967" y="2940378"/>
              <a:ext cx="1440174" cy="11314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dirty="0" smtClean="0">
                  <a:solidFill>
                    <a:schemeClr val="accent1"/>
                  </a:solidFill>
                  <a:latin typeface="HY견고딕" pitchFamily="18" charset="-127"/>
                  <a:ea typeface="HY견고딕" pitchFamily="18" charset="-127"/>
                </a:rPr>
                <a:t>하반기 완료 목표</a:t>
              </a:r>
              <a:endParaRPr lang="ko-KR" altLang="ko-KR" sz="1100" dirty="0">
                <a:solidFill>
                  <a:schemeClr val="accent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aphicFrame>
        <p:nvGraphicFramePr>
          <p:cNvPr id="285" name="표 28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673772"/>
              </p:ext>
            </p:extLst>
          </p:nvPr>
        </p:nvGraphicFramePr>
        <p:xfrm>
          <a:off x="7393353" y="5084596"/>
          <a:ext cx="1520679" cy="840908"/>
        </p:xfrm>
        <a:graphic>
          <a:graphicData uri="http://schemas.openxmlformats.org/drawingml/2006/table">
            <a:tbl>
              <a:tblPr/>
              <a:tblGrid>
                <a:gridCol w="506893"/>
                <a:gridCol w="506893"/>
                <a:gridCol w="506893"/>
              </a:tblGrid>
              <a:tr h="3453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49553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chemeClr val="accent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3.9%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88" name="직선 연결선 287"/>
          <p:cNvCxnSpPr>
            <a:stCxn id="2" idx="2"/>
          </p:cNvCxnSpPr>
          <p:nvPr/>
        </p:nvCxnSpPr>
        <p:spPr>
          <a:xfrm>
            <a:off x="4647011" y="2586217"/>
            <a:ext cx="41509" cy="3360429"/>
          </a:xfrm>
          <a:prstGeom prst="line">
            <a:avLst/>
          </a:prstGeom>
          <a:ln w="19050" cap="rnd">
            <a:prstDash val="dash"/>
            <a:headEnd type="oval"/>
            <a:tailEnd type="oval"/>
          </a:ln>
          <a:effectLst>
            <a:glow rad="63500">
              <a:schemeClr val="accent1">
                <a:satMod val="175000"/>
                <a:alpha val="19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1" name="그림 2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7839" y="5098830"/>
            <a:ext cx="438076" cy="131164"/>
          </a:xfrm>
          <a:prstGeom prst="rect">
            <a:avLst/>
          </a:prstGeom>
        </p:spPr>
      </p:pic>
      <p:graphicFrame>
        <p:nvGraphicFramePr>
          <p:cNvPr id="292" name="표 2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824292"/>
              </p:ext>
            </p:extLst>
          </p:nvPr>
        </p:nvGraphicFramePr>
        <p:xfrm>
          <a:off x="251520" y="6021288"/>
          <a:ext cx="8662511" cy="45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8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313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3133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531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531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7531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68302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6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도전 목표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7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K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93" name="TextBox 292"/>
          <p:cNvSpPr txBox="1"/>
          <p:nvPr/>
        </p:nvSpPr>
        <p:spPr>
          <a:xfrm>
            <a:off x="2925881" y="4594354"/>
            <a:ext cx="989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accent1"/>
                </a:solidFill>
              </a:rPr>
              <a:t>6.4% </a:t>
            </a:r>
            <a:r>
              <a:rPr lang="ko-KR" altLang="en-US" sz="1000" b="1" dirty="0" smtClean="0">
                <a:solidFill>
                  <a:schemeClr val="accent1"/>
                </a:solidFill>
              </a:rPr>
              <a:t>→ </a:t>
            </a:r>
            <a:r>
              <a:rPr lang="en-US" altLang="ko-KR" sz="1000" b="1" dirty="0" smtClean="0">
                <a:solidFill>
                  <a:schemeClr val="accent1"/>
                </a:solidFill>
              </a:rPr>
              <a:t>5.1%</a:t>
            </a:r>
            <a:endParaRPr lang="ko-KR" altLang="en-US" sz="1000" b="1" dirty="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1520" y="3869945"/>
            <a:ext cx="1183736" cy="768089"/>
          </a:xfrm>
          <a:prstGeom prst="rect">
            <a:avLst/>
          </a:prstGeom>
        </p:spPr>
      </p:pic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4872766"/>
              </p:ext>
            </p:extLst>
          </p:nvPr>
        </p:nvGraphicFramePr>
        <p:xfrm>
          <a:off x="8066341" y="911438"/>
          <a:ext cx="741546" cy="50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워크시트" showAsIcon="1" r:id="rId13" imgW="914400" imgH="771480" progId="Excel.Sheet.12">
                  <p:embed/>
                </p:oleObj>
              </mc:Choice>
              <mc:Fallback>
                <p:oleObj name="워크시트" showAsIcon="1" r:id="rId13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66341" y="911438"/>
                        <a:ext cx="741546" cy="501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930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– AXIAL </a:t>
            </a:r>
            <a:r>
              <a:rPr lang="ko-KR" altLang="en-US" b="1" dirty="0" smtClean="0">
                <a:latin typeface="+mn-ea"/>
              </a:rPr>
              <a:t>개선 활동 계획</a:t>
            </a:r>
            <a:endParaRPr lang="en-US" altLang="ko-KR" b="1" dirty="0"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61321" y="988823"/>
            <a:ext cx="6637182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n-ea"/>
                <a:ea typeface="+mn-ea"/>
              </a:rPr>
              <a:t>○ </a:t>
            </a:r>
            <a:r>
              <a:rPr lang="ko-KR" altLang="en-US" sz="1100" b="1" dirty="0" smtClean="0">
                <a:latin typeface="+mn-ea"/>
              </a:rPr>
              <a:t>유실 개선 방향 검토 진행</a:t>
            </a:r>
            <a:r>
              <a:rPr lang="en-US" altLang="ko-KR" sz="1100" b="1" dirty="0" smtClean="0">
                <a:latin typeface="+mn-ea"/>
              </a:rPr>
              <a:t>.</a:t>
            </a:r>
            <a:endParaRPr lang="en-US" altLang="ko-KR" sz="1050" b="1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graphicFrame>
        <p:nvGraphicFramePr>
          <p:cNvPr id="292" name="표 2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947905"/>
              </p:ext>
            </p:extLst>
          </p:nvPr>
        </p:nvGraphicFramePr>
        <p:xfrm>
          <a:off x="251520" y="6021288"/>
          <a:ext cx="8585051" cy="45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8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12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12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19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19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6480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5696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6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도전 목표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7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18.2%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17.6%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K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3045" y="3284984"/>
            <a:ext cx="8813527" cy="2668811"/>
            <a:chOff x="755575" y="2019871"/>
            <a:chExt cx="7665542" cy="3353345"/>
          </a:xfrm>
        </p:grpSpPr>
        <p:sp>
          <p:nvSpPr>
            <p:cNvPr id="12" name="AutoShape 3"/>
            <p:cNvSpPr>
              <a:spLocks noChangeArrowheads="1"/>
            </p:cNvSpPr>
            <p:nvPr/>
          </p:nvSpPr>
          <p:spPr bwMode="auto">
            <a:xfrm>
              <a:off x="2444180" y="2024633"/>
              <a:ext cx="2305050" cy="3348583"/>
            </a:xfrm>
            <a:prstGeom prst="chevron">
              <a:avLst>
                <a:gd name="adj" fmla="val 25000"/>
              </a:avLst>
            </a:prstGeom>
            <a:gradFill flip="none" rotWithShape="1">
              <a:gsLst>
                <a:gs pos="0">
                  <a:srgbClr val="51515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>
                <a:rot lat="0" lon="0" rev="3600000"/>
              </a:lightRig>
            </a:scene3d>
            <a:sp3d prstMaterial="metal">
              <a:bevelT w="2540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13" name="AutoShape 4"/>
            <p:cNvSpPr>
              <a:spLocks noChangeArrowheads="1"/>
            </p:cNvSpPr>
            <p:nvPr/>
          </p:nvSpPr>
          <p:spPr bwMode="auto">
            <a:xfrm>
              <a:off x="6116067" y="2024633"/>
              <a:ext cx="2305050" cy="3348583"/>
            </a:xfrm>
            <a:prstGeom prst="chevron">
              <a:avLst>
                <a:gd name="adj" fmla="val 25000"/>
              </a:avLst>
            </a:prstGeom>
            <a:gradFill flip="none" rotWithShape="1">
              <a:gsLst>
                <a:gs pos="0">
                  <a:srgbClr val="51515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>
                <a:rot lat="0" lon="0" rev="3600000"/>
              </a:lightRig>
            </a:scene3d>
            <a:sp3d prstMaterial="metal">
              <a:bevelT w="2540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14" name="AutoShape 5"/>
            <p:cNvSpPr>
              <a:spLocks noChangeArrowheads="1"/>
            </p:cNvSpPr>
            <p:nvPr/>
          </p:nvSpPr>
          <p:spPr bwMode="auto">
            <a:xfrm>
              <a:off x="4273649" y="2024633"/>
              <a:ext cx="2305050" cy="3348583"/>
            </a:xfrm>
            <a:prstGeom prst="chevron">
              <a:avLst>
                <a:gd name="adj" fmla="val 25000"/>
              </a:avLst>
            </a:prstGeom>
            <a:gradFill flip="none" rotWithShape="1">
              <a:gsLst>
                <a:gs pos="0">
                  <a:srgbClr val="515151"/>
                </a:gs>
                <a:gs pos="50000">
                  <a:schemeClr val="bg1">
                    <a:lumMod val="6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>
                <a:rot lat="0" lon="0" rev="3600000"/>
              </a:lightRig>
            </a:scene3d>
            <a:sp3d prstMaterial="metal">
              <a:bevelT w="2540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971600" y="2024633"/>
              <a:ext cx="1944687" cy="3348583"/>
            </a:xfrm>
            <a:prstGeom prst="homePlate">
              <a:avLst>
                <a:gd name="adj" fmla="val 29306"/>
              </a:avLst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33000">
                  <a:schemeClr val="accent6">
                    <a:lumMod val="45000"/>
                    <a:lumOff val="55000"/>
                  </a:schemeClr>
                </a:gs>
                <a:gs pos="46000">
                  <a:schemeClr val="accent6">
                    <a:lumMod val="45000"/>
                    <a:lumOff val="55000"/>
                  </a:schemeClr>
                </a:gs>
                <a:gs pos="76000">
                  <a:schemeClr val="accent6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>
                <a:rot lat="0" lon="0" rev="3600000"/>
              </a:lightRig>
            </a:scene3d>
            <a:sp3d prstMaterial="metal">
              <a:bevelT w="2540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990649" y="2051322"/>
              <a:ext cx="1483593" cy="432049"/>
            </a:xfrm>
            <a:custGeom>
              <a:avLst/>
              <a:gdLst>
                <a:gd name="connsiteX0" fmla="*/ 0 w 1296144"/>
                <a:gd name="connsiteY0" fmla="*/ 0 h 422523"/>
                <a:gd name="connsiteX1" fmla="*/ 1084883 w 1296144"/>
                <a:gd name="connsiteY1" fmla="*/ 0 h 422523"/>
                <a:gd name="connsiteX2" fmla="*/ 1296144 w 1296144"/>
                <a:gd name="connsiteY2" fmla="*/ 211262 h 422523"/>
                <a:gd name="connsiteX3" fmla="*/ 1296144 w 1296144"/>
                <a:gd name="connsiteY3" fmla="*/ 422523 h 422523"/>
                <a:gd name="connsiteX4" fmla="*/ 0 w 1296144"/>
                <a:gd name="connsiteY4" fmla="*/ 422523 h 422523"/>
                <a:gd name="connsiteX5" fmla="*/ 0 w 1296144"/>
                <a:gd name="connsiteY5" fmla="*/ 0 h 422523"/>
                <a:gd name="connsiteX0" fmla="*/ 0 w 1296144"/>
                <a:gd name="connsiteY0" fmla="*/ 0 h 422523"/>
                <a:gd name="connsiteX1" fmla="*/ 1084883 w 1296144"/>
                <a:gd name="connsiteY1" fmla="*/ 0 h 422523"/>
                <a:gd name="connsiteX2" fmla="*/ 1296144 w 1296144"/>
                <a:gd name="connsiteY2" fmla="*/ 422523 h 422523"/>
                <a:gd name="connsiteX3" fmla="*/ 0 w 1296144"/>
                <a:gd name="connsiteY3" fmla="*/ 422523 h 422523"/>
                <a:gd name="connsiteX4" fmla="*/ 0 w 1296144"/>
                <a:gd name="connsiteY4" fmla="*/ 0 h 422523"/>
                <a:gd name="connsiteX0" fmla="*/ 0 w 1243762"/>
                <a:gd name="connsiteY0" fmla="*/ 0 h 432048"/>
                <a:gd name="connsiteX1" fmla="*/ 1084883 w 1243762"/>
                <a:gd name="connsiteY1" fmla="*/ 0 h 432048"/>
                <a:gd name="connsiteX2" fmla="*/ 1243762 w 1243762"/>
                <a:gd name="connsiteY2" fmla="*/ 432048 h 432048"/>
                <a:gd name="connsiteX3" fmla="*/ 0 w 1243762"/>
                <a:gd name="connsiteY3" fmla="*/ 422523 h 432048"/>
                <a:gd name="connsiteX4" fmla="*/ 0 w 1243762"/>
                <a:gd name="connsiteY4" fmla="*/ 0 h 432048"/>
                <a:gd name="connsiteX0" fmla="*/ 0 w 1243762"/>
                <a:gd name="connsiteY0" fmla="*/ 1 h 432049"/>
                <a:gd name="connsiteX1" fmla="*/ 1123028 w 1243762"/>
                <a:gd name="connsiteY1" fmla="*/ 0 h 432049"/>
                <a:gd name="connsiteX2" fmla="*/ 1243762 w 1243762"/>
                <a:gd name="connsiteY2" fmla="*/ 432049 h 432049"/>
                <a:gd name="connsiteX3" fmla="*/ 0 w 1243762"/>
                <a:gd name="connsiteY3" fmla="*/ 422524 h 432049"/>
                <a:gd name="connsiteX4" fmla="*/ 0 w 1243762"/>
                <a:gd name="connsiteY4" fmla="*/ 1 h 43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762" h="432049">
                  <a:moveTo>
                    <a:pt x="0" y="1"/>
                  </a:moveTo>
                  <a:lnTo>
                    <a:pt x="1123028" y="0"/>
                  </a:lnTo>
                  <a:lnTo>
                    <a:pt x="1243762" y="432049"/>
                  </a:lnTo>
                  <a:lnTo>
                    <a:pt x="0" y="422524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8000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 flipV="1">
              <a:off x="1077516" y="2060844"/>
              <a:ext cx="1215085" cy="4571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AutoShape 3"/>
            <p:cNvSpPr>
              <a:spLocks noChangeArrowheads="1"/>
            </p:cNvSpPr>
            <p:nvPr/>
          </p:nvSpPr>
          <p:spPr bwMode="auto">
            <a:xfrm>
              <a:off x="2623591" y="2142381"/>
              <a:ext cx="1997174" cy="3096343"/>
            </a:xfrm>
            <a:prstGeom prst="chevron">
              <a:avLst>
                <a:gd name="adj" fmla="val 26525"/>
              </a:avLst>
            </a:prstGeom>
            <a:gradFill>
              <a:gsLst>
                <a:gs pos="35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blurRad="8763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20" name="AutoShape 3"/>
            <p:cNvSpPr>
              <a:spLocks noChangeArrowheads="1"/>
            </p:cNvSpPr>
            <p:nvPr/>
          </p:nvSpPr>
          <p:spPr bwMode="auto">
            <a:xfrm>
              <a:off x="4456559" y="2142381"/>
              <a:ext cx="1997174" cy="3096343"/>
            </a:xfrm>
            <a:prstGeom prst="chevron">
              <a:avLst>
                <a:gd name="adj" fmla="val 26525"/>
              </a:avLst>
            </a:prstGeom>
            <a:gradFill>
              <a:gsLst>
                <a:gs pos="35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blurRad="8763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21" name="AutoShape 3"/>
            <p:cNvSpPr>
              <a:spLocks noChangeArrowheads="1"/>
            </p:cNvSpPr>
            <p:nvPr/>
          </p:nvSpPr>
          <p:spPr bwMode="auto">
            <a:xfrm>
              <a:off x="6290667" y="2142381"/>
              <a:ext cx="1997174" cy="3096343"/>
            </a:xfrm>
            <a:prstGeom prst="chevron">
              <a:avLst>
                <a:gd name="adj" fmla="val 27002"/>
              </a:avLst>
            </a:prstGeom>
            <a:gradFill>
              <a:gsLst>
                <a:gs pos="35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blurRad="8763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22" name="AutoShape 10"/>
            <p:cNvSpPr>
              <a:spLocks noChangeArrowheads="1"/>
            </p:cNvSpPr>
            <p:nvPr/>
          </p:nvSpPr>
          <p:spPr bwMode="auto">
            <a:xfrm flipH="1">
              <a:off x="2444180" y="2019871"/>
              <a:ext cx="5584204" cy="489685"/>
            </a:xfrm>
            <a:prstGeom prst="parallelogram">
              <a:avLst>
                <a:gd name="adj" fmla="val 32809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350000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3164607" y="3692650"/>
              <a:ext cx="1407393" cy="0"/>
            </a:xfrm>
            <a:prstGeom prst="line">
              <a:avLst/>
            </a:prstGeom>
            <a:noFill/>
            <a:ln w="19050">
              <a:solidFill>
                <a:srgbClr val="515151"/>
              </a:solidFill>
              <a:prstDash val="sysDash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4979121" y="3692650"/>
              <a:ext cx="1393080" cy="0"/>
            </a:xfrm>
            <a:prstGeom prst="line">
              <a:avLst/>
            </a:prstGeom>
            <a:noFill/>
            <a:ln w="19050">
              <a:solidFill>
                <a:srgbClr val="515151"/>
              </a:solidFill>
              <a:prstDash val="sysDash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6817445" y="3692650"/>
              <a:ext cx="1431155" cy="0"/>
            </a:xfrm>
            <a:prstGeom prst="line">
              <a:avLst/>
            </a:prstGeom>
            <a:noFill/>
            <a:ln w="19050">
              <a:solidFill>
                <a:srgbClr val="515151"/>
              </a:solidFill>
              <a:prstDash val="sysDash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3107457" y="3738427"/>
              <a:ext cx="1464543" cy="368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MODEL ONE POINT</a:t>
              </a:r>
            </a:p>
          </p:txBody>
        </p:sp>
        <p:sp>
          <p:nvSpPr>
            <p:cNvPr id="32" name="Text Box 9"/>
            <p:cNvSpPr txBox="1">
              <a:spLocks noChangeArrowheads="1"/>
            </p:cNvSpPr>
            <p:nvPr/>
          </p:nvSpPr>
          <p:spPr bwMode="auto">
            <a:xfrm>
              <a:off x="2927437" y="4235464"/>
              <a:ext cx="1464543" cy="406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en-US" altLang="ko-KR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</a:t>
              </a:r>
              <a:r>
                <a:rPr kumimoji="1" lang="ko-KR" altLang="en-US" sz="10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제품군</a:t>
              </a:r>
              <a:r>
                <a:rPr kumimoji="1" lang="ko-KR" altLang="en-US" sz="1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 별 편차 개선점</a:t>
              </a:r>
              <a:endParaRPr kumimoji="1"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>
              <a:off x="2747417" y="4751190"/>
              <a:ext cx="1464543" cy="406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 kumimoji="1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ko-KR" dirty="0"/>
                <a:t>  </a:t>
              </a:r>
              <a:r>
                <a:rPr lang="en-US" altLang="ko-KR" dirty="0" smtClean="0"/>
                <a:t>LINE WORST </a:t>
              </a:r>
              <a:r>
                <a:rPr lang="ko-KR" altLang="en-US" dirty="0" smtClean="0"/>
                <a:t>관리</a:t>
              </a:r>
              <a:endParaRPr lang="en-US" altLang="ko-KR" dirty="0"/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4907657" y="3719738"/>
              <a:ext cx="1464543" cy="406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 kumimoji="1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 smtClean="0"/>
                <a:t>설비 </a:t>
              </a:r>
              <a:r>
                <a:rPr lang="en-US" altLang="ko-KR" dirty="0" smtClean="0"/>
                <a:t>PM</a:t>
              </a:r>
              <a:r>
                <a:rPr lang="ko-KR" altLang="en-US" dirty="0" smtClean="0"/>
                <a:t>유지 관리</a:t>
              </a:r>
              <a:endParaRPr lang="en-US" altLang="ko-KR" dirty="0"/>
            </a:p>
          </p:txBody>
        </p:sp>
        <p:sp>
          <p:nvSpPr>
            <p:cNvPr id="35" name="Text Box 9"/>
            <p:cNvSpPr txBox="1">
              <a:spLocks noChangeArrowheads="1"/>
            </p:cNvSpPr>
            <p:nvPr/>
          </p:nvSpPr>
          <p:spPr bwMode="auto">
            <a:xfrm>
              <a:off x="4727637" y="4235465"/>
              <a:ext cx="1464543" cy="406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 kumimoji="1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 smtClean="0"/>
                <a:t>유실 발생 인자 개선</a:t>
              </a:r>
              <a:endParaRPr lang="en-US" altLang="ko-KR" dirty="0"/>
            </a:p>
          </p:txBody>
        </p:sp>
        <p:sp>
          <p:nvSpPr>
            <p:cNvPr id="36" name="Text Box 9"/>
            <p:cNvSpPr txBox="1">
              <a:spLocks noChangeArrowheads="1"/>
            </p:cNvSpPr>
            <p:nvPr/>
          </p:nvSpPr>
          <p:spPr bwMode="auto">
            <a:xfrm>
              <a:off x="4547617" y="4751190"/>
              <a:ext cx="1464543" cy="406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 kumimoji="1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 smtClean="0"/>
                <a:t>성능 저하 복원 활동</a:t>
              </a:r>
              <a:endParaRPr lang="en-US" altLang="ko-KR" dirty="0"/>
            </a:p>
          </p:txBody>
        </p:sp>
        <p:sp>
          <p:nvSpPr>
            <p:cNvPr id="37" name="Text Box 9"/>
            <p:cNvSpPr txBox="1">
              <a:spLocks noChangeArrowheads="1"/>
            </p:cNvSpPr>
            <p:nvPr/>
          </p:nvSpPr>
          <p:spPr bwMode="auto">
            <a:xfrm>
              <a:off x="6765007" y="3719738"/>
              <a:ext cx="1464543" cy="406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 kumimoji="1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 smtClean="0"/>
                <a:t>순간 정지 유실 개선</a:t>
              </a:r>
              <a:endParaRPr lang="en-US" altLang="ko-KR" dirty="0"/>
            </a:p>
          </p:txBody>
        </p:sp>
        <p:sp>
          <p:nvSpPr>
            <p:cNvPr id="38" name="Text Box 9"/>
            <p:cNvSpPr txBox="1">
              <a:spLocks noChangeArrowheads="1"/>
            </p:cNvSpPr>
            <p:nvPr/>
          </p:nvSpPr>
          <p:spPr bwMode="auto">
            <a:xfrm>
              <a:off x="6584987" y="4235465"/>
              <a:ext cx="1464543" cy="406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 kumimoji="1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 smtClean="0"/>
                <a:t>제조 이해력</a:t>
              </a:r>
              <a:r>
                <a:rPr lang="en-US" altLang="ko-KR" dirty="0" smtClean="0"/>
                <a:t>/ </a:t>
              </a:r>
              <a:r>
                <a:rPr lang="ko-KR" altLang="en-US" dirty="0" smtClean="0"/>
                <a:t>기술향상</a:t>
              </a:r>
              <a:r>
                <a:rPr lang="en-US" altLang="ko-KR" dirty="0" smtClean="0"/>
                <a:t> </a:t>
              </a:r>
              <a:endParaRPr lang="en-US" altLang="ko-KR" dirty="0"/>
            </a:p>
          </p:txBody>
        </p:sp>
        <p:sp>
          <p:nvSpPr>
            <p:cNvPr id="39" name="Text Box 9"/>
            <p:cNvSpPr txBox="1">
              <a:spLocks noChangeArrowheads="1"/>
            </p:cNvSpPr>
            <p:nvPr/>
          </p:nvSpPr>
          <p:spPr bwMode="auto">
            <a:xfrm>
              <a:off x="6404967" y="4751190"/>
              <a:ext cx="1464543" cy="406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R="0" lvl="0" indent="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  <a:defRPr kumimoji="1" sz="1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defRPr>
              </a:lvl1pPr>
            </a:lstStyle>
            <a:p>
              <a:r>
                <a:rPr lang="en-US" altLang="ko-KR" dirty="0"/>
                <a:t> </a:t>
              </a:r>
              <a:r>
                <a:rPr lang="ko-KR" altLang="en-US" dirty="0" smtClean="0"/>
                <a:t>체질개선</a:t>
              </a:r>
              <a:r>
                <a:rPr lang="en-US" altLang="ko-KR" sz="800" dirty="0" smtClean="0"/>
                <a:t>(</a:t>
              </a:r>
              <a:r>
                <a:rPr lang="ko-KR" altLang="en-US" sz="800" b="0" dirty="0" smtClean="0"/>
                <a:t>사람</a:t>
              </a:r>
              <a:r>
                <a:rPr lang="en-US" altLang="ko-KR" sz="800" b="0" dirty="0" smtClean="0"/>
                <a:t>,</a:t>
              </a:r>
              <a:r>
                <a:rPr lang="ko-KR" altLang="en-US" sz="800" b="0" dirty="0" smtClean="0"/>
                <a:t>설비</a:t>
              </a:r>
              <a:r>
                <a:rPr lang="en-US" altLang="ko-KR" sz="800" b="0" dirty="0" smtClean="0"/>
                <a:t>,SYSTEM)</a:t>
              </a:r>
              <a:endParaRPr lang="en-US" altLang="ko-KR" sz="800" dirty="0"/>
            </a:p>
          </p:txBody>
        </p:sp>
        <p:sp>
          <p:nvSpPr>
            <p:cNvPr id="40" name="직사각형 39"/>
            <p:cNvSpPr/>
            <p:nvPr/>
          </p:nvSpPr>
          <p:spPr>
            <a:xfrm flipV="1">
              <a:off x="2570635" y="2060843"/>
              <a:ext cx="4836002" cy="4571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AutoShape 10"/>
            <p:cNvSpPr>
              <a:spLocks noChangeArrowheads="1"/>
            </p:cNvSpPr>
            <p:nvPr/>
          </p:nvSpPr>
          <p:spPr bwMode="auto">
            <a:xfrm flipH="1">
              <a:off x="2502818" y="2041798"/>
              <a:ext cx="5400600" cy="244599"/>
            </a:xfrm>
            <a:prstGeom prst="parallelogram">
              <a:avLst>
                <a:gd name="adj" fmla="val 32809"/>
              </a:avLst>
            </a:prstGeom>
            <a:gradFill>
              <a:gsLst>
                <a:gs pos="0">
                  <a:schemeClr val="bg1">
                    <a:alpha val="8000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2671873" y="2056185"/>
              <a:ext cx="5125542" cy="386720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27000">
                  <a:schemeClr val="accent6">
                    <a:lumMod val="0"/>
                    <a:lumOff val="100000"/>
                  </a:schemeClr>
                </a:gs>
                <a:gs pos="96000">
                  <a:schemeClr val="accent6">
                    <a:lumMod val="100000"/>
                  </a:schemeClr>
                </a:gs>
              </a:gsLst>
              <a:lin ang="2700000" scaled="1"/>
              <a:tileRect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kumimoji="1"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제품군</a:t>
              </a:r>
              <a:r>
                <a:rPr kumimoji="1"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/</a:t>
              </a:r>
              <a:r>
                <a:rPr kumimoji="1"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설비</a:t>
              </a:r>
              <a:r>
                <a:rPr kumimoji="1"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/</a:t>
              </a:r>
              <a:r>
                <a:rPr kumimoji="1"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인력에 의한 개선점 진행 제조 경쟁력 향상 유실 개선</a:t>
              </a:r>
              <a:endParaRPr kumimoji="1" lang="ko-KR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3" name="AutoShape 7"/>
            <p:cNvSpPr>
              <a:spLocks noChangeArrowheads="1"/>
            </p:cNvSpPr>
            <p:nvPr/>
          </p:nvSpPr>
          <p:spPr bwMode="auto">
            <a:xfrm>
              <a:off x="1096566" y="2151907"/>
              <a:ext cx="1656184" cy="3096344"/>
            </a:xfrm>
            <a:prstGeom prst="homePlate">
              <a:avLst>
                <a:gd name="adj" fmla="val 29306"/>
              </a:avLst>
            </a:prstGeom>
            <a:gradFill>
              <a:gsLst>
                <a:gs pos="35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9525">
              <a:solidFill>
                <a:schemeClr val="tx1">
                  <a:lumMod val="65000"/>
                  <a:lumOff val="35000"/>
                </a:schemeClr>
              </a:solidFill>
            </a:ln>
            <a:effectLst>
              <a:innerShdw blurRad="876300"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 rot="8252198">
              <a:off x="755575" y="2061950"/>
              <a:ext cx="657597" cy="4989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833508" y="2764798"/>
              <a:ext cx="1933575" cy="986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AXIAL </a:t>
              </a:r>
              <a:r>
                <a:rPr kumimoji="1"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유실</a:t>
              </a:r>
              <a:endParaRPr kumimoji="1" lang="en-US" altLang="ko-KR" sz="15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Y견고딕" pitchFamily="18" charset="-127"/>
                <a:ea typeface="HY견고딕" pitchFamily="18" charset="-127"/>
                <a:cs typeface="굴림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개선 </a:t>
              </a:r>
              <a:r>
                <a:rPr kumimoji="1" lang="en-US" altLang="ko-KR" sz="1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굴림" pitchFamily="50" charset="-127"/>
                </a:rPr>
                <a:t>PLAN</a:t>
              </a:r>
              <a:endParaRPr kumimoji="1" lang="ko-KR" altLang="ko-KR" sz="150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굴림" pitchFamily="50" charset="-127"/>
                <a:ea typeface="굴림" pitchFamily="50" charset="-127"/>
                <a:cs typeface="굴림" pitchFamily="50" charset="-127"/>
              </a:endParaRPr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981" y="4759513"/>
            <a:ext cx="1237743" cy="570599"/>
          </a:xfrm>
          <a:prstGeom prst="rect">
            <a:avLst/>
          </a:prstGeom>
        </p:spPr>
      </p:pic>
      <p:sp>
        <p:nvSpPr>
          <p:cNvPr id="52" name="Rectangle 42"/>
          <p:cNvSpPr>
            <a:spLocks noChangeArrowheads="1"/>
          </p:cNvSpPr>
          <p:nvPr/>
        </p:nvSpPr>
        <p:spPr bwMode="auto">
          <a:xfrm>
            <a:off x="2486241" y="3710120"/>
            <a:ext cx="1518833" cy="271068"/>
          </a:xfrm>
          <a:prstGeom prst="roundRect">
            <a:avLst/>
          </a:prstGeom>
          <a:gradFill>
            <a:gsLst>
              <a:gs pos="0">
                <a:schemeClr val="bg1"/>
              </a:gs>
              <a:gs pos="95000">
                <a:schemeClr val="bg1">
                  <a:alpha val="45000"/>
                </a:schemeClr>
              </a:gs>
            </a:gsLst>
            <a:lin ang="18900000" scaled="1"/>
          </a:gra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3350" h="254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smtClean="0">
                <a:solidFill>
                  <a:schemeClr val="accent1"/>
                </a:solidFill>
              </a:rPr>
              <a:t>제품 별 개선</a:t>
            </a:r>
            <a:endParaRPr lang="ko-KR" altLang="ko-KR" sz="1400" dirty="0" smtClean="0">
              <a:solidFill>
                <a:schemeClr val="accent1"/>
              </a:solidFill>
            </a:endParaRPr>
          </a:p>
        </p:txBody>
      </p:sp>
      <p:sp>
        <p:nvSpPr>
          <p:cNvPr id="53" name="Rectangle 42"/>
          <p:cNvSpPr>
            <a:spLocks noChangeArrowheads="1"/>
          </p:cNvSpPr>
          <p:nvPr/>
        </p:nvSpPr>
        <p:spPr bwMode="auto">
          <a:xfrm>
            <a:off x="4591749" y="3710120"/>
            <a:ext cx="1518833" cy="271068"/>
          </a:xfrm>
          <a:prstGeom prst="roundRect">
            <a:avLst/>
          </a:prstGeom>
          <a:gradFill>
            <a:gsLst>
              <a:gs pos="0">
                <a:schemeClr val="bg1"/>
              </a:gs>
              <a:gs pos="95000">
                <a:schemeClr val="bg1">
                  <a:alpha val="45000"/>
                </a:schemeClr>
              </a:gs>
            </a:gsLst>
            <a:lin ang="18900000" scaled="1"/>
          </a:gra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3350" h="254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accent1"/>
                </a:solidFill>
              </a:rPr>
              <a:t>설비적 요인</a:t>
            </a:r>
            <a:endParaRPr lang="ko-KR" altLang="ko-KR" sz="1400" dirty="0" smtClean="0">
              <a:solidFill>
                <a:schemeClr val="accent1"/>
              </a:solidFill>
            </a:endParaRP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6698068" y="3715147"/>
            <a:ext cx="1518833" cy="271068"/>
          </a:xfrm>
          <a:prstGeom prst="roundRect">
            <a:avLst/>
          </a:prstGeom>
          <a:gradFill>
            <a:gsLst>
              <a:gs pos="0">
                <a:schemeClr val="bg1"/>
              </a:gs>
              <a:gs pos="95000">
                <a:schemeClr val="bg1">
                  <a:alpha val="45000"/>
                </a:schemeClr>
              </a:gs>
            </a:gsLst>
            <a:lin ang="18900000" scaled="1"/>
          </a:gradFill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3350" h="254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solidFill>
                  <a:schemeClr val="accent1"/>
                </a:solidFill>
              </a:rPr>
              <a:t>인력</a:t>
            </a:r>
            <a:r>
              <a:rPr lang="en-US" altLang="ko-KR" sz="1400" dirty="0" smtClean="0">
                <a:solidFill>
                  <a:schemeClr val="accent1"/>
                </a:solidFill>
              </a:rPr>
              <a:t>&amp;</a:t>
            </a:r>
            <a:r>
              <a:rPr lang="ko-KR" altLang="en-US" sz="1400" dirty="0" smtClean="0">
                <a:solidFill>
                  <a:schemeClr val="accent1"/>
                </a:solidFill>
              </a:rPr>
              <a:t>기타 관리</a:t>
            </a:r>
            <a:endParaRPr lang="ko-KR" altLang="ko-KR" sz="1400" dirty="0" smtClean="0">
              <a:solidFill>
                <a:schemeClr val="accent1"/>
              </a:solidFill>
            </a:endParaRPr>
          </a:p>
        </p:txBody>
      </p:sp>
      <p:graphicFrame>
        <p:nvGraphicFramePr>
          <p:cNvPr id="55" name="차트 5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6326483"/>
              </p:ext>
            </p:extLst>
          </p:nvPr>
        </p:nvGraphicFramePr>
        <p:xfrm>
          <a:off x="247476" y="1281130"/>
          <a:ext cx="2812356" cy="1609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개체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2332476"/>
              </p:ext>
            </p:extLst>
          </p:nvPr>
        </p:nvGraphicFramePr>
        <p:xfrm>
          <a:off x="7745157" y="406626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프레젠테이션" showAsIcon="1" r:id="rId6" imgW="914400" imgH="771480" progId="PowerPoint.Show.12">
                  <p:embed/>
                </p:oleObj>
              </mc:Choice>
              <mc:Fallback>
                <p:oleObj name="프레젠테이션" showAsIcon="1" r:id="rId6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745157" y="406626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01950"/>
              </p:ext>
            </p:extLst>
          </p:nvPr>
        </p:nvGraphicFramePr>
        <p:xfrm>
          <a:off x="6889225" y="406626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" name="프레젠테이션" showAsIcon="1" r:id="rId9" imgW="914400" imgH="771480" progId="PowerPoint.Show.12">
                  <p:embed/>
                </p:oleObj>
              </mc:Choice>
              <mc:Fallback>
                <p:oleObj name="프레젠테이션" showAsIcon="1" r:id="rId9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89225" y="406626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231095"/>
              </p:ext>
            </p:extLst>
          </p:nvPr>
        </p:nvGraphicFramePr>
        <p:xfrm>
          <a:off x="5034452" y="406626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" name="프레젠테이션" showAsIcon="1" r:id="rId12" imgW="914400" imgH="771480" progId="PowerPoint.Show.12">
                  <p:embed/>
                </p:oleObj>
              </mc:Choice>
              <mc:Fallback>
                <p:oleObj name="프레젠테이션" showAsIcon="1" r:id="rId12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34452" y="406626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직사각형 57"/>
          <p:cNvSpPr/>
          <p:nvPr/>
        </p:nvSpPr>
        <p:spPr>
          <a:xfrm>
            <a:off x="429718" y="3202579"/>
            <a:ext cx="158400" cy="1475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7695" y="3145558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 </a:t>
            </a:r>
            <a:r>
              <a:rPr lang="en-US" altLang="ko-KR" sz="11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</a:t>
            </a:r>
            <a:r>
              <a:rPr lang="ko-KR" altLang="en-US" sz="11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1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="" xmlns:a16="http://schemas.microsoft.com/office/drawing/2014/main" id="{DA0DE611-E374-4904-BD75-7E4752D41DF6}"/>
              </a:ext>
            </a:extLst>
          </p:cNvPr>
          <p:cNvGrpSpPr/>
          <p:nvPr/>
        </p:nvGrpSpPr>
        <p:grpSpPr>
          <a:xfrm>
            <a:off x="1177899" y="1309861"/>
            <a:ext cx="1162158" cy="303723"/>
            <a:chOff x="6729793" y="1004747"/>
            <a:chExt cx="1135898" cy="421738"/>
          </a:xfrm>
        </p:grpSpPr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E01B05E2-C776-438B-83B8-A5F439809F3F}"/>
                </a:ext>
              </a:extLst>
            </p:cNvPr>
            <p:cNvSpPr/>
            <p:nvPr/>
          </p:nvSpPr>
          <p:spPr>
            <a:xfrm>
              <a:off x="6729793" y="1050757"/>
              <a:ext cx="1135898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12334999-F8A7-4756-86F8-7CA4C578A793}"/>
                </a:ext>
              </a:extLst>
            </p:cNvPr>
            <p:cNvSpPr/>
            <p:nvPr/>
          </p:nvSpPr>
          <p:spPr>
            <a:xfrm>
              <a:off x="6729793" y="1004747"/>
              <a:ext cx="1112859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latin typeface="+mj-ea"/>
                  <a:ea typeface="+mj-ea"/>
                </a:rPr>
                <a:t> 평균 점당 </a:t>
              </a:r>
              <a:r>
                <a:rPr lang="en-US" altLang="ko-KR" sz="1000" b="1" dirty="0" smtClean="0">
                  <a:latin typeface="+mj-ea"/>
                  <a:ea typeface="+mj-ea"/>
                </a:rPr>
                <a:t>C/T</a:t>
              </a:r>
              <a:endParaRPr lang="ko-KR" altLang="en-US" sz="1000" b="1" dirty="0">
                <a:latin typeface="+mj-ea"/>
                <a:ea typeface="+mj-ea"/>
              </a:endParaRPr>
            </a:p>
          </p:txBody>
        </p:sp>
      </p:grpSp>
      <p:graphicFrame>
        <p:nvGraphicFramePr>
          <p:cNvPr id="57" name="표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674660"/>
              </p:ext>
            </p:extLst>
          </p:nvPr>
        </p:nvGraphicFramePr>
        <p:xfrm>
          <a:off x="3167211" y="1278236"/>
          <a:ext cx="2769790" cy="1587468"/>
        </p:xfrm>
        <a:graphic>
          <a:graphicData uri="http://schemas.openxmlformats.org/drawingml/2006/table">
            <a:tbl>
              <a:tblPr/>
              <a:tblGrid>
                <a:gridCol w="553958"/>
                <a:gridCol w="553958"/>
                <a:gridCol w="553958"/>
                <a:gridCol w="553958"/>
                <a:gridCol w="553958"/>
              </a:tblGrid>
              <a:tr h="272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606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6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AVK2B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6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0.781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06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AV132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4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AV132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TextBox 64"/>
          <p:cNvSpPr txBox="1"/>
          <p:nvPr/>
        </p:nvSpPr>
        <p:spPr>
          <a:xfrm>
            <a:off x="199639" y="2891653"/>
            <a:ext cx="80417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①</a:t>
            </a:r>
            <a:r>
              <a:rPr lang="ko-KR" altLang="en-US" sz="1200" b="1" dirty="0" err="1" smtClean="0">
                <a:solidFill>
                  <a:srgbClr val="333333"/>
                </a:solidFill>
                <a:latin typeface="맑은 고딕" pitchFamily="50" charset="-127"/>
              </a:rPr>
              <a:t>제품군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별 차이점 검토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②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LINE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별 편차 </a:t>
            </a:r>
            <a:r>
              <a:rPr lang="ko-KR" altLang="en-US" sz="1200" b="1" dirty="0" err="1" smtClean="0">
                <a:solidFill>
                  <a:srgbClr val="333333"/>
                </a:solidFill>
                <a:latin typeface="맑은 고딕" pitchFamily="50" charset="-127"/>
              </a:rPr>
              <a:t>발생점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개선  ③ 설비 성능 저하 요인 및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MODEL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편차 개선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endParaRPr lang="ko-KR" altLang="en-US" sz="1200" b="1" dirty="0">
              <a:solidFill>
                <a:srgbClr val="333333"/>
              </a:solidFill>
              <a:latin typeface="맑은 고딕" pitchFamily="50" charset="-127"/>
            </a:endParaRPr>
          </a:p>
        </p:txBody>
      </p:sp>
      <p:graphicFrame>
        <p:nvGraphicFramePr>
          <p:cNvPr id="69" name="차트 6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426433"/>
              </p:ext>
            </p:extLst>
          </p:nvPr>
        </p:nvGraphicFramePr>
        <p:xfrm>
          <a:off x="6079425" y="1265322"/>
          <a:ext cx="2719499" cy="1731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70" name="직사각형 69">
            <a:extLst>
              <a:ext uri="{FF2B5EF4-FFF2-40B4-BE49-F238E27FC236}">
                <a16:creationId xmlns="" xmlns:a16="http://schemas.microsoft.com/office/drawing/2014/main" id="{72B01E58-92EF-4ADA-9EC3-0101D134F4D7}"/>
              </a:ext>
            </a:extLst>
          </p:cNvPr>
          <p:cNvSpPr/>
          <p:nvPr/>
        </p:nvSpPr>
        <p:spPr>
          <a:xfrm>
            <a:off x="6849108" y="1018111"/>
            <a:ext cx="118013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LINE 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점유율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(8~10</a:t>
            </a:r>
            <a:r>
              <a:rPr lang="ko-KR" altLang="en-US" sz="8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월기준</a:t>
            </a:r>
            <a:r>
              <a:rPr lang="en-US" altLang="ko-KR" sz="8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)</a:t>
            </a:r>
            <a:endParaRPr lang="ko-KR" altLang="en-US" sz="8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="" xmlns:a16="http://schemas.microsoft.com/office/drawing/2014/main" id="{72B01E58-92EF-4ADA-9EC3-0101D134F4D7}"/>
              </a:ext>
            </a:extLst>
          </p:cNvPr>
          <p:cNvSpPr/>
          <p:nvPr/>
        </p:nvSpPr>
        <p:spPr>
          <a:xfrm>
            <a:off x="3758744" y="1030157"/>
            <a:ext cx="18036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LINE </a:t>
            </a:r>
            <a:r>
              <a:rPr lang="ko-KR" altLang="en-US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제품군별 점당 </a:t>
            </a:r>
            <a:r>
              <a:rPr lang="en-US" altLang="ko-KR" sz="12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맑은 고딕" pitchFamily="50" charset="-127"/>
              </a:rPr>
              <a:t>C/T</a:t>
            </a:r>
            <a:endParaRPr lang="ko-KR" altLang="en-US" sz="12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맑은 고딕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692" b="98646" l="7040" r="949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952" y="3122207"/>
            <a:ext cx="231480" cy="246939"/>
          </a:xfrm>
          <a:prstGeom prst="rect">
            <a:avLst/>
          </a:prstGeom>
        </p:spPr>
      </p:pic>
      <p:graphicFrame>
        <p:nvGraphicFramePr>
          <p:cNvPr id="66" name="개체 6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593805"/>
              </p:ext>
            </p:extLst>
          </p:nvPr>
        </p:nvGraphicFramePr>
        <p:xfrm>
          <a:off x="2904899" y="406334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" name="프레젠테이션" showAsIcon="1" r:id="rId18" imgW="914400" imgH="771480" progId="PowerPoint.Show.12">
                  <p:embed/>
                </p:oleObj>
              </mc:Choice>
              <mc:Fallback>
                <p:oleObj name="프레젠테이션" showAsIcon="1" r:id="rId18" imgW="914400" imgH="77148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904899" y="406334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24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959225"/>
              </p:ext>
            </p:extLst>
          </p:nvPr>
        </p:nvGraphicFramePr>
        <p:xfrm>
          <a:off x="251520" y="3894970"/>
          <a:ext cx="8585053" cy="2094577"/>
        </p:xfrm>
        <a:graphic>
          <a:graphicData uri="http://schemas.openxmlformats.org/drawingml/2006/table">
            <a:tbl>
              <a:tblPr/>
              <a:tblGrid>
                <a:gridCol w="497353">
                  <a:extLst>
                    <a:ext uri="{9D8B030D-6E8A-4147-A177-3AD203B41FA5}">
                      <a16:colId xmlns:a16="http://schemas.microsoft.com/office/drawing/2014/main" xmlns="" val="1445465537"/>
                    </a:ext>
                  </a:extLst>
                </a:gridCol>
                <a:gridCol w="1583872">
                  <a:extLst>
                    <a:ext uri="{9D8B030D-6E8A-4147-A177-3AD203B41FA5}">
                      <a16:colId xmlns:a16="http://schemas.microsoft.com/office/drawing/2014/main" xmlns="" val="2192020100"/>
                    </a:ext>
                  </a:extLst>
                </a:gridCol>
                <a:gridCol w="2527287">
                  <a:extLst>
                    <a:ext uri="{9D8B030D-6E8A-4147-A177-3AD203B41FA5}">
                      <a16:colId xmlns:a16="http://schemas.microsoft.com/office/drawing/2014/main" xmlns="" val="158336864"/>
                    </a:ext>
                  </a:extLst>
                </a:gridCol>
                <a:gridCol w="3168352">
                  <a:extLst>
                    <a:ext uri="{9D8B030D-6E8A-4147-A177-3AD203B41FA5}">
                      <a16:colId xmlns:a16="http://schemas.microsoft.com/office/drawing/2014/main" xmlns="" val="2495136409"/>
                    </a:ext>
                  </a:extLst>
                </a:gridCol>
                <a:gridCol w="808189">
                  <a:extLst>
                    <a:ext uri="{9D8B030D-6E8A-4147-A177-3AD203B41FA5}">
                      <a16:colId xmlns:a16="http://schemas.microsoft.com/office/drawing/2014/main" xmlns="" val="3582006353"/>
                    </a:ext>
                  </a:extLst>
                </a:gridCol>
              </a:tblGrid>
              <a:tr h="1821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내용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과제 검토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29420211"/>
                  </a:ext>
                </a:extLst>
              </a:tr>
              <a:tr h="637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ANVIL CUTTER</a:t>
                      </a:r>
                    </a:p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</a:t>
                      </a:r>
                      <a:r>
                        <a:rPr 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→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1SET)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LEAD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클린치 동작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CUTTER 5SET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</a:t>
                      </a: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삽입 오류 및 </a:t>
                      </a:r>
                      <a:r>
                        <a:rPr lang="ko-KR" altLang="en-US" sz="10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부작합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발생 유발 유실 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228600" indent="-228600" algn="l" fontAlgn="ctr">
                        <a:buFont typeface="+mj-ea"/>
                        <a:buAutoNum type="circleNumDbPlain"/>
                      </a:pP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비가동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 주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/1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중점 정비 관리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 algn="l" fontAlgn="ctr">
                        <a:buFont typeface="+mj-ea"/>
                        <a:buAutoNum type="circleNumDbPlain"/>
                      </a:pP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 algn="l" fontAlgn="ctr">
                        <a:buFont typeface="+mj-ea"/>
                        <a:buAutoNum type="circleNumDbPlain"/>
                      </a:pP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이물에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buFont typeface="+mj-ea"/>
                        <a:buNone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의한 마모 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fontAlgn="ctr">
                        <a:buFont typeface="+mj-ea"/>
                        <a:buNone/>
                      </a:pP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83224148"/>
                  </a:ext>
                </a:extLst>
              </a:tr>
              <a:tr h="637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SENSOR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LEVER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부품 삽입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LEAD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클린치 </a:t>
                      </a:r>
                      <a:r>
                        <a:rPr lang="ko-KR" altLang="en-US" sz="10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무삽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유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무 감도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마모 현상에  따른 감도저하 </a:t>
                      </a:r>
                      <a:r>
                        <a:rPr lang="ko-KR" altLang="en-US" sz="10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무삽검출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48256191"/>
                  </a:ext>
                </a:extLst>
              </a:tr>
              <a:tr h="63748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PIN 4.0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lnSpc>
                          <a:spcPct val="150000"/>
                        </a:lnSpc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LODING PCB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고정 전공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PIN </a:t>
                      </a:r>
                    </a:p>
                    <a:p>
                      <a:pPr marL="171450" indent="-171450" algn="l" fontAlgn="ctr">
                        <a:lnSpc>
                          <a:spcPct val="150000"/>
                        </a:lnSpc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진행성 마모로 공차발생 삽입오류 유발</a:t>
                      </a: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90689864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676479"/>
              </p:ext>
            </p:extLst>
          </p:nvPr>
        </p:nvGraphicFramePr>
        <p:xfrm>
          <a:off x="4892984" y="4129645"/>
          <a:ext cx="3124739" cy="1137368"/>
        </p:xfrm>
        <a:graphic>
          <a:graphicData uri="http://schemas.openxmlformats.org/drawingml/2006/table">
            <a:tbl>
              <a:tblPr/>
              <a:tblGrid>
                <a:gridCol w="781185"/>
                <a:gridCol w="1184461"/>
                <a:gridCol w="579546"/>
                <a:gridCol w="579547"/>
              </a:tblGrid>
              <a:tr h="1603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개선방향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사용주기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목표주기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488485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8485">
                <a:tc>
                  <a:txBody>
                    <a:bodyPr/>
                    <a:lstStyle/>
                    <a:p>
                      <a:pPr algn="ctr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– RADIAL </a:t>
            </a:r>
            <a:r>
              <a:rPr lang="ko-KR" altLang="en-US" b="1" dirty="0" smtClean="0">
                <a:latin typeface="+mn-ea"/>
              </a:rPr>
              <a:t>개선 활동 계획</a:t>
            </a:r>
            <a:endParaRPr lang="en-US" altLang="ko-KR" b="1" dirty="0"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61321" y="988823"/>
            <a:ext cx="6637182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n-ea"/>
                <a:ea typeface="+mn-ea"/>
              </a:rPr>
              <a:t>○ </a:t>
            </a:r>
            <a:r>
              <a:rPr lang="ko-KR" altLang="en-US" sz="1100" b="1" dirty="0" smtClean="0">
                <a:latin typeface="+mn-ea"/>
              </a:rPr>
              <a:t>설비고장 유실 개선 </a:t>
            </a:r>
            <a:r>
              <a:rPr lang="en-US" altLang="ko-KR" sz="1100" b="1" dirty="0" smtClean="0">
                <a:latin typeface="+mn-ea"/>
              </a:rPr>
              <a:t>PLAN </a:t>
            </a:r>
            <a:r>
              <a:rPr lang="ko-KR" altLang="en-US" sz="1100" b="1" dirty="0" smtClean="0">
                <a:latin typeface="+mn-ea"/>
              </a:rPr>
              <a:t>활동</a:t>
            </a:r>
            <a:endParaRPr lang="en-US" altLang="ko-KR" sz="1050" b="1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graphicFrame>
        <p:nvGraphicFramePr>
          <p:cNvPr id="292" name="표 2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090879"/>
              </p:ext>
            </p:extLst>
          </p:nvPr>
        </p:nvGraphicFramePr>
        <p:xfrm>
          <a:off x="251520" y="6021288"/>
          <a:ext cx="8585053" cy="45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8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12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12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19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19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6480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5696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6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도전 목표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7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17.4%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K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차트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269236"/>
              </p:ext>
            </p:extLst>
          </p:nvPr>
        </p:nvGraphicFramePr>
        <p:xfrm>
          <a:off x="395536" y="1484784"/>
          <a:ext cx="3672408" cy="17281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3463185"/>
              </p:ext>
            </p:extLst>
          </p:nvPr>
        </p:nvGraphicFramePr>
        <p:xfrm>
          <a:off x="4211960" y="1128104"/>
          <a:ext cx="4624613" cy="215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꺾인 연결선 3"/>
          <p:cNvCxnSpPr>
            <a:stCxn id="10" idx="0"/>
            <a:endCxn id="8" idx="1"/>
          </p:cNvCxnSpPr>
          <p:nvPr/>
        </p:nvCxnSpPr>
        <p:spPr>
          <a:xfrm rot="16200000" flipH="1">
            <a:off x="3082136" y="1076720"/>
            <a:ext cx="721760" cy="1537888"/>
          </a:xfrm>
          <a:prstGeom prst="bentConnector4">
            <a:avLst>
              <a:gd name="adj1" fmla="val -16835"/>
              <a:gd name="adj2" fmla="val 69979"/>
            </a:avLst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2422044" y="1484784"/>
            <a:ext cx="504056" cy="1368152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37716" y="2663088"/>
            <a:ext cx="1168115" cy="405872"/>
          </a:xfrm>
          <a:prstGeom prst="rect">
            <a:avLst/>
          </a:prstGeom>
          <a:solidFill>
            <a:srgbClr val="FFC000">
              <a:alpha val="25000"/>
            </a:srgbClr>
          </a:solidFill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58266" y="1416624"/>
            <a:ext cx="1440138" cy="2231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ko-K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22</a:t>
            </a:r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년 </a:t>
            </a:r>
            <a:r>
              <a:rPr lang="ko-KR" altLang="en-US" sz="10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공정별</a:t>
            </a:r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사용 실적</a:t>
            </a:r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732240" y="1416624"/>
            <a:ext cx="1573188" cy="2231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ko-K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RADIAL </a:t>
            </a:r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상위 </a:t>
            </a:r>
            <a:r>
              <a:rPr lang="en-US" altLang="ko-KR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</a:t>
            </a:r>
            <a:r>
              <a:rPr lang="ko-KR" altLang="en-US" sz="1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사용 </a:t>
            </a:r>
            <a:endParaRPr lang="en-US" altLang="ko-KR" sz="1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8440" y="2927754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/>
              <a:t>단위</a:t>
            </a:r>
            <a:r>
              <a:rPr lang="en-US" altLang="ko-KR" sz="800" b="1" dirty="0" smtClean="0"/>
              <a:t>: USD</a:t>
            </a:r>
            <a:endParaRPr lang="ko-KR" altLang="en-US" sz="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3221176"/>
            <a:ext cx="72699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※ </a:t>
            </a:r>
            <a:r>
              <a:rPr lang="ko-KR" altLang="en-US" sz="1000" b="1" dirty="0" smtClean="0"/>
              <a:t>유실 발생 인자 및 개선 점 검토 </a:t>
            </a:r>
            <a:r>
              <a:rPr lang="en-US" altLang="ko-KR" sz="1000" b="1" dirty="0" smtClean="0"/>
              <a:t>: </a:t>
            </a:r>
            <a:r>
              <a:rPr lang="en-US" altLang="ko-KR" sz="1000" dirty="0" smtClean="0"/>
              <a:t>PART </a:t>
            </a:r>
            <a:r>
              <a:rPr lang="ko-KR" altLang="en-US" sz="1000" dirty="0" smtClean="0"/>
              <a:t>사용 교체 발생에 따른 설비 조정 및 유실 발생의 </a:t>
            </a:r>
            <a:r>
              <a:rPr lang="en-US" altLang="ko-KR" sz="1000" dirty="0" smtClean="0"/>
              <a:t>WORST </a:t>
            </a:r>
            <a:r>
              <a:rPr lang="ko-KR" altLang="en-US" sz="1000" dirty="0" smtClean="0"/>
              <a:t>항목 개선점 방향 검토</a:t>
            </a:r>
            <a:endParaRPr lang="ko-KR" altLang="en-US" sz="1000" dirty="0"/>
          </a:p>
        </p:txBody>
      </p:sp>
      <p:sp>
        <p:nvSpPr>
          <p:cNvPr id="15" name="직사각형 14"/>
          <p:cNvSpPr/>
          <p:nvPr/>
        </p:nvSpPr>
        <p:spPr>
          <a:xfrm>
            <a:off x="395536" y="3633360"/>
            <a:ext cx="158400" cy="1475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936" y="3584033"/>
            <a:ext cx="9861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과제 </a:t>
            </a:r>
            <a:r>
              <a:rPr lang="en-US" altLang="ko-KR" sz="11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PLAN</a:t>
            </a:r>
            <a:r>
              <a:rPr lang="ko-KR" altLang="en-US" sz="11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1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914874" y="3631229"/>
            <a:ext cx="1627334" cy="2156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WORST PART </a:t>
            </a:r>
            <a:r>
              <a:rPr lang="ko-KR" altLang="en-US" sz="1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개선 방향</a:t>
            </a:r>
            <a:endParaRPr lang="ko-KR" altLang="en-US" sz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92" b="98646" l="7040" r="949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996" y="3533989"/>
            <a:ext cx="231480" cy="24693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4912593" y="4825526"/>
            <a:ext cx="729699" cy="392841"/>
            <a:chOff x="5018761" y="4128303"/>
            <a:chExt cx="1209424" cy="517400"/>
          </a:xfrm>
        </p:grpSpPr>
        <p:pic>
          <p:nvPicPr>
            <p:cNvPr id="21" name="Picture 8"/>
            <p:cNvPicPr>
              <a:picLocks noChangeAspect="1"/>
            </p:cNvPicPr>
            <p:nvPr/>
          </p:nvPicPr>
          <p:blipFill rotWithShape="1">
            <a:blip r:embed="rId6"/>
            <a:srcRect l="14424" t="17568" r="15464" b="25382"/>
            <a:stretch/>
          </p:blipFill>
          <p:spPr>
            <a:xfrm>
              <a:off x="5018761" y="4128303"/>
              <a:ext cx="1209424" cy="517400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5605831" y="4299616"/>
              <a:ext cx="262313" cy="223847"/>
            </a:xfrm>
            <a:prstGeom prst="rect">
              <a:avLst/>
            </a:prstGeom>
            <a:noFill/>
            <a:ln w="158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H="1" flipV="1">
              <a:off x="6012160" y="4523463"/>
              <a:ext cx="100284" cy="12224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2593" y="4320904"/>
            <a:ext cx="725228" cy="42302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5065684" y="4344699"/>
            <a:ext cx="200570" cy="137330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646" y="4320904"/>
            <a:ext cx="1069328" cy="902768"/>
          </a:xfrm>
          <a:prstGeom prst="rect">
            <a:avLst/>
          </a:prstGeom>
        </p:spPr>
      </p:pic>
      <p:pic>
        <p:nvPicPr>
          <p:cNvPr id="27" name="Picture 3" descr="05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612" y="4631905"/>
            <a:ext cx="307578" cy="30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3968" y="5392529"/>
            <a:ext cx="512470" cy="340727"/>
          </a:xfrm>
          <a:prstGeom prst="rect">
            <a:avLst/>
          </a:prstGeom>
        </p:spPr>
      </p:pic>
      <p:cxnSp>
        <p:nvCxnSpPr>
          <p:cNvPr id="34" name="직선 화살표 연결선 33"/>
          <p:cNvCxnSpPr/>
          <p:nvPr/>
        </p:nvCxnSpPr>
        <p:spPr>
          <a:xfrm flipH="1">
            <a:off x="4616304" y="5488657"/>
            <a:ext cx="158808" cy="742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4917121"/>
              </p:ext>
            </p:extLst>
          </p:nvPr>
        </p:nvGraphicFramePr>
        <p:xfrm>
          <a:off x="4912593" y="5382824"/>
          <a:ext cx="3923984" cy="598718"/>
        </p:xfrm>
        <a:graphic>
          <a:graphicData uri="http://schemas.openxmlformats.org/drawingml/2006/table">
            <a:tbl>
              <a:tblPr/>
              <a:tblGrid>
                <a:gridCol w="980996"/>
                <a:gridCol w="980996"/>
                <a:gridCol w="980996"/>
                <a:gridCol w="980996"/>
              </a:tblGrid>
              <a:tr h="1183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83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3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주기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866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방향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 개선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경쟁유도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 및 주기 </a:t>
                      </a:r>
                      <a:r>
                        <a:rPr lang="en-US" altLang="ko-KR" sz="900" b="1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900" b="1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재질 품질 강화</a:t>
                      </a:r>
                      <a:r>
                        <a:rPr lang="en-US" altLang="ko-KR" sz="900" b="1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5717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7962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 smtClean="0">
                <a:latin typeface="+mn-ea"/>
              </a:rPr>
              <a:t>자동화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공정 불량률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756735"/>
              </p:ext>
            </p:extLst>
          </p:nvPr>
        </p:nvGraphicFramePr>
        <p:xfrm>
          <a:off x="388800" y="1116000"/>
          <a:ext cx="8360162" cy="532793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자동화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공정 불량률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2022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주요 관리 </a:t>
                      </a:r>
                      <a:r>
                        <a:rPr lang="ko-KR" altLang="en-US" sz="1000" b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공정별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개선으로 </a:t>
                      </a:r>
                      <a:r>
                        <a:rPr lang="ko-KR" altLang="en-US" sz="1000" b="0" dirty="0" err="1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자공정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균일 품질 유도</a:t>
                      </a:r>
                      <a:endParaRPr lang="en-US" altLang="ko-KR" sz="1000" b="0" i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="1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8461">
                <a:tc>
                  <a:txBody>
                    <a:bodyPr/>
                    <a:lstStyle/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endParaRPr lang="en-US" altLang="ko-KR" sz="1200" b="1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자동화 공정 품질 목표 달성을 통한 품질 안정화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  투자비 없음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78483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582322"/>
              </p:ext>
            </p:extLst>
          </p:nvPr>
        </p:nvGraphicFramePr>
        <p:xfrm>
          <a:off x="4788024" y="2564904"/>
          <a:ext cx="3888433" cy="64807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공정 품질 개선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PPM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 smtClean="0">
                          <a:effectLst/>
                        </a:rPr>
                        <a:t>980</a:t>
                      </a:r>
                      <a:endParaRPr lang="en-US" sz="12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300" b="1" dirty="0" smtClean="0">
                          <a:effectLst/>
                        </a:rPr>
                        <a:t>900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 smtClean="0">
                          <a:effectLst/>
                        </a:rPr>
                        <a:t>8%</a:t>
                      </a:r>
                      <a:endParaRPr lang="en-US" sz="13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190174"/>
              </p:ext>
            </p:extLst>
          </p:nvPr>
        </p:nvGraphicFramePr>
        <p:xfrm>
          <a:off x="454083" y="4869162"/>
          <a:ext cx="8229595" cy="1512167"/>
        </p:xfrm>
        <a:graphic>
          <a:graphicData uri="http://schemas.openxmlformats.org/drawingml/2006/table">
            <a:tbl>
              <a:tblPr/>
              <a:tblGrid>
                <a:gridCol w="2245709"/>
                <a:gridCol w="432048"/>
                <a:gridCol w="461368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</a:tblGrid>
              <a:tr h="2323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Items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3168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개선 과제 선정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품질 개선 활동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유효성 검증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효과 파악 지속 관리 운영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2771800" y="5276494"/>
            <a:ext cx="828092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131840" y="5589240"/>
            <a:ext cx="5328592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4153478" y="5877272"/>
            <a:ext cx="1066594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4686775" y="6237312"/>
            <a:ext cx="3773657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4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– </a:t>
            </a:r>
            <a:r>
              <a:rPr lang="ko-KR" altLang="en-US" b="1" dirty="0" smtClean="0">
                <a:latin typeface="+mn-ea"/>
              </a:rPr>
              <a:t>자동화 공정 품질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292" name="표 2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258700"/>
              </p:ext>
            </p:extLst>
          </p:nvPr>
        </p:nvGraphicFramePr>
        <p:xfrm>
          <a:off x="251520" y="6021288"/>
          <a:ext cx="8585053" cy="45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8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12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12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19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19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6480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5696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6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목표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7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품질 개선 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980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323528" y="1128104"/>
            <a:ext cx="1800200" cy="1980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원료 품질 개선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4" name="차트 6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901824"/>
              </p:ext>
            </p:extLst>
          </p:nvPr>
        </p:nvGraphicFramePr>
        <p:xfrm>
          <a:off x="5868144" y="1642649"/>
          <a:ext cx="3006080" cy="1659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8" name="차트 7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3237155"/>
              </p:ext>
            </p:extLst>
          </p:nvPr>
        </p:nvGraphicFramePr>
        <p:xfrm>
          <a:off x="0" y="1520392"/>
          <a:ext cx="2690664" cy="2091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8" name="차트 9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5337208"/>
              </p:ext>
            </p:extLst>
          </p:nvPr>
        </p:nvGraphicFramePr>
        <p:xfrm>
          <a:off x="2483768" y="1642649"/>
          <a:ext cx="3312368" cy="1634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9" name="TextBox 98"/>
          <p:cNvSpPr txBox="1"/>
          <p:nvPr/>
        </p:nvSpPr>
        <p:spPr>
          <a:xfrm>
            <a:off x="467544" y="1385616"/>
            <a:ext cx="851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①</a:t>
            </a:r>
            <a:r>
              <a:rPr lang="ko-KR" altLang="en-US" sz="1200" b="1" dirty="0" err="1" smtClean="0">
                <a:solidFill>
                  <a:srgbClr val="333333"/>
                </a:solidFill>
                <a:latin typeface="맑은 고딕" pitchFamily="50" charset="-127"/>
              </a:rPr>
              <a:t>공정별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부적합 </a:t>
            </a:r>
            <a:r>
              <a:rPr lang="ko-KR" altLang="en-US" sz="1200" b="1" dirty="0" err="1" smtClean="0">
                <a:solidFill>
                  <a:srgbClr val="333333"/>
                </a:solidFill>
                <a:latin typeface="맑은 고딕" pitchFamily="50" charset="-127"/>
              </a:rPr>
              <a:t>발생율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                       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②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VENDER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별 발생건수                   ③ </a:t>
            </a:r>
            <a:r>
              <a:rPr lang="ko-KR" altLang="en-US" sz="1200" b="1" dirty="0" err="1" smtClean="0">
                <a:solidFill>
                  <a:srgbClr val="333333"/>
                </a:solidFill>
                <a:latin typeface="맑은 고딕" pitchFamily="50" charset="-127"/>
              </a:rPr>
              <a:t>년도별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이상발생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TREND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및 목표      </a:t>
            </a:r>
            <a:r>
              <a:rPr lang="en-US" altLang="ko-KR" sz="900" b="1" dirty="0" smtClean="0">
                <a:solidFill>
                  <a:srgbClr val="333333"/>
                </a:solidFill>
                <a:latin typeface="맑은 고딕" pitchFamily="50" charset="-127"/>
              </a:rPr>
              <a:t> </a:t>
            </a:r>
            <a:r>
              <a:rPr lang="ko-KR" altLang="en-US" sz="9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endParaRPr lang="ko-KR" altLang="en-US" sz="1200" b="1" dirty="0">
              <a:solidFill>
                <a:srgbClr val="333333"/>
              </a:solidFill>
              <a:latin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18094" y="3475179"/>
            <a:ext cx="1013546" cy="393928"/>
          </a:xfrm>
          <a:prstGeom prst="rect">
            <a:avLst/>
          </a:prstGeom>
          <a:solidFill>
            <a:srgbClr val="70AD47">
              <a:lumMod val="75000"/>
              <a:alpha val="5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noProof="0" smtClean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추진 방향</a:t>
            </a:r>
            <a:endParaRPr kumimoji="0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1" name="AutoShape 9" descr="5%"/>
          <p:cNvSpPr>
            <a:spLocks noChangeArrowheads="1"/>
          </p:cNvSpPr>
          <p:nvPr/>
        </p:nvSpPr>
        <p:spPr bwMode="auto">
          <a:xfrm>
            <a:off x="1352314" y="3475178"/>
            <a:ext cx="7484259" cy="393928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/>
              <a:t>ISSUE </a:t>
            </a:r>
            <a:r>
              <a:rPr lang="ko-KR" altLang="en-US" sz="1000" dirty="0" smtClean="0"/>
              <a:t>발생 </a:t>
            </a:r>
            <a:r>
              <a:rPr lang="en-US" altLang="ko-KR" sz="1000" dirty="0" smtClean="0"/>
              <a:t>E-Mail </a:t>
            </a:r>
            <a:r>
              <a:rPr lang="ko-KR" altLang="en-US" sz="1000" dirty="0" smtClean="0"/>
              <a:t>접수 → 양품 </a:t>
            </a:r>
            <a:r>
              <a:rPr lang="en-US" altLang="ko-KR" sz="1000" dirty="0" smtClean="0"/>
              <a:t>LOT </a:t>
            </a:r>
            <a:r>
              <a:rPr lang="ko-KR" altLang="en-US" sz="1000" dirty="0" smtClean="0"/>
              <a:t>빠른 처리대응 → 동일 부적합 현상 대책 강화 → </a:t>
            </a:r>
            <a:r>
              <a:rPr lang="en-US" altLang="ko-KR" sz="1000" dirty="0" smtClean="0"/>
              <a:t>VENDER </a:t>
            </a:r>
            <a:r>
              <a:rPr lang="ko-KR" altLang="en-US" sz="1000" dirty="0" smtClean="0"/>
              <a:t>별 품질 유효성 검증  </a:t>
            </a:r>
            <a:endParaRPr lang="en-US" altLang="ko-KR" sz="1000" dirty="0"/>
          </a:p>
        </p:txBody>
      </p:sp>
      <p:sp>
        <p:nvSpPr>
          <p:cNvPr id="102" name="직사각형 101"/>
          <p:cNvSpPr/>
          <p:nvPr/>
        </p:nvSpPr>
        <p:spPr>
          <a:xfrm>
            <a:off x="323528" y="4042003"/>
            <a:ext cx="1800200" cy="1980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WORST </a:t>
            </a:r>
            <a:r>
              <a:rPr lang="ko-KR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불량 개선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Freeform 27"/>
          <p:cNvSpPr>
            <a:spLocks/>
          </p:cNvSpPr>
          <p:nvPr/>
        </p:nvSpPr>
        <p:spPr bwMode="auto">
          <a:xfrm rot="1275221" flipV="1">
            <a:off x="6820714" y="1942560"/>
            <a:ext cx="1471452" cy="306735"/>
          </a:xfrm>
          <a:custGeom>
            <a:avLst/>
            <a:gdLst>
              <a:gd name="T0" fmla="*/ 0 w 2662"/>
              <a:gd name="T1" fmla="*/ 0 h 1339"/>
              <a:gd name="T2" fmla="*/ 0 w 2662"/>
              <a:gd name="T3" fmla="*/ 0 h 1339"/>
              <a:gd name="T4" fmla="*/ 0 w 2662"/>
              <a:gd name="T5" fmla="*/ 0 h 1339"/>
              <a:gd name="T6" fmla="*/ 0 w 2662"/>
              <a:gd name="T7" fmla="*/ 0 h 1339"/>
              <a:gd name="T8" fmla="*/ 0 w 2662"/>
              <a:gd name="T9" fmla="*/ 0 h 1339"/>
              <a:gd name="T10" fmla="*/ 0 w 2662"/>
              <a:gd name="T11" fmla="*/ 0 h 1339"/>
              <a:gd name="T12" fmla="*/ 0 w 2662"/>
              <a:gd name="T13" fmla="*/ 0 h 1339"/>
              <a:gd name="T14" fmla="*/ 0 w 2662"/>
              <a:gd name="T15" fmla="*/ 0 h 1339"/>
              <a:gd name="T16" fmla="*/ 0 w 2662"/>
              <a:gd name="T17" fmla="*/ 0 h 1339"/>
              <a:gd name="T18" fmla="*/ 0 w 2662"/>
              <a:gd name="T19" fmla="*/ 0 h 1339"/>
              <a:gd name="T20" fmla="*/ 0 w 2662"/>
              <a:gd name="T21" fmla="*/ 0 h 1339"/>
              <a:gd name="T22" fmla="*/ 0 w 2662"/>
              <a:gd name="T23" fmla="*/ 0 h 1339"/>
              <a:gd name="T24" fmla="*/ 0 w 2662"/>
              <a:gd name="T25" fmla="*/ 0 h 1339"/>
              <a:gd name="T26" fmla="*/ 0 w 2662"/>
              <a:gd name="T27" fmla="*/ 0 h 1339"/>
              <a:gd name="T28" fmla="*/ 0 w 2662"/>
              <a:gd name="T29" fmla="*/ 0 h 1339"/>
              <a:gd name="T30" fmla="*/ 0 w 2662"/>
              <a:gd name="T31" fmla="*/ 0 h 1339"/>
              <a:gd name="T32" fmla="*/ 0 w 2662"/>
              <a:gd name="T33" fmla="*/ 0 h 1339"/>
              <a:gd name="T34" fmla="*/ 0 w 2662"/>
              <a:gd name="T35" fmla="*/ 0 h 1339"/>
              <a:gd name="T36" fmla="*/ 0 w 2662"/>
              <a:gd name="T37" fmla="*/ 0 h 1339"/>
              <a:gd name="T38" fmla="*/ 0 w 2662"/>
              <a:gd name="T39" fmla="*/ 0 h 1339"/>
              <a:gd name="T40" fmla="*/ 0 w 2662"/>
              <a:gd name="T41" fmla="*/ 0 h 1339"/>
              <a:gd name="T42" fmla="*/ 0 w 2662"/>
              <a:gd name="T43" fmla="*/ 0 h 1339"/>
              <a:gd name="T44" fmla="*/ 0 w 2662"/>
              <a:gd name="T45" fmla="*/ 0 h 1339"/>
              <a:gd name="T46" fmla="*/ 0 w 2662"/>
              <a:gd name="T47" fmla="*/ 0 h 1339"/>
              <a:gd name="T48" fmla="*/ 0 w 2662"/>
              <a:gd name="T49" fmla="*/ 0 h 1339"/>
              <a:gd name="T50" fmla="*/ 0 w 2662"/>
              <a:gd name="T51" fmla="*/ 0 h 1339"/>
              <a:gd name="T52" fmla="*/ 0 w 2662"/>
              <a:gd name="T53" fmla="*/ 0 h 1339"/>
              <a:gd name="T54" fmla="*/ 0 w 2662"/>
              <a:gd name="T55" fmla="*/ 0 h 1339"/>
              <a:gd name="T56" fmla="*/ 0 w 2662"/>
              <a:gd name="T57" fmla="*/ 0 h 1339"/>
              <a:gd name="T58" fmla="*/ 0 w 2662"/>
              <a:gd name="T59" fmla="*/ 0 h 1339"/>
              <a:gd name="T60" fmla="*/ 0 w 2662"/>
              <a:gd name="T61" fmla="*/ 0 h 1339"/>
              <a:gd name="T62" fmla="*/ 0 w 2662"/>
              <a:gd name="T63" fmla="*/ 0 h 1339"/>
              <a:gd name="T64" fmla="*/ 0 w 2662"/>
              <a:gd name="T65" fmla="*/ 0 h 1339"/>
              <a:gd name="T66" fmla="*/ 0 w 2662"/>
              <a:gd name="T67" fmla="*/ 0 h 1339"/>
              <a:gd name="T68" fmla="*/ 0 w 2662"/>
              <a:gd name="T69" fmla="*/ 0 h 1339"/>
              <a:gd name="T70" fmla="*/ 0 w 2662"/>
              <a:gd name="T71" fmla="*/ 0 h 1339"/>
              <a:gd name="T72" fmla="*/ 0 w 2662"/>
              <a:gd name="T73" fmla="*/ 0 h 1339"/>
              <a:gd name="T74" fmla="*/ 0 w 2662"/>
              <a:gd name="T75" fmla="*/ 0 h 1339"/>
              <a:gd name="T76" fmla="*/ 0 w 2662"/>
              <a:gd name="T77" fmla="*/ 0 h 1339"/>
              <a:gd name="T78" fmla="*/ 0 w 2662"/>
              <a:gd name="T79" fmla="*/ 0 h 1339"/>
              <a:gd name="T80" fmla="*/ 0 w 2662"/>
              <a:gd name="T81" fmla="*/ 0 h 1339"/>
              <a:gd name="T82" fmla="*/ 0 w 2662"/>
              <a:gd name="T83" fmla="*/ 0 h 1339"/>
              <a:gd name="T84" fmla="*/ 0 w 2662"/>
              <a:gd name="T85" fmla="*/ 0 h 1339"/>
              <a:gd name="T86" fmla="*/ 0 w 2662"/>
              <a:gd name="T87" fmla="*/ 0 h 1339"/>
              <a:gd name="T88" fmla="*/ 0 w 2662"/>
              <a:gd name="T89" fmla="*/ 0 h 1339"/>
              <a:gd name="T90" fmla="*/ 0 w 2662"/>
              <a:gd name="T91" fmla="*/ 0 h 1339"/>
              <a:gd name="T92" fmla="*/ 0 w 2662"/>
              <a:gd name="T93" fmla="*/ 0 h 1339"/>
              <a:gd name="T94" fmla="*/ 0 w 2662"/>
              <a:gd name="T95" fmla="*/ 0 h 1339"/>
              <a:gd name="T96" fmla="*/ 0 w 2662"/>
              <a:gd name="T97" fmla="*/ 0 h 1339"/>
              <a:gd name="T98" fmla="*/ 0 w 2662"/>
              <a:gd name="T99" fmla="*/ 0 h 133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662"/>
              <a:gd name="T151" fmla="*/ 0 h 1339"/>
              <a:gd name="T152" fmla="*/ 2662 w 2662"/>
              <a:gd name="T153" fmla="*/ 1339 h 1339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662" h="1339">
                <a:moveTo>
                  <a:pt x="0" y="1339"/>
                </a:moveTo>
                <a:lnTo>
                  <a:pt x="1" y="1337"/>
                </a:lnTo>
                <a:lnTo>
                  <a:pt x="1" y="1332"/>
                </a:lnTo>
                <a:lnTo>
                  <a:pt x="5" y="1324"/>
                </a:lnTo>
                <a:lnTo>
                  <a:pt x="8" y="1314"/>
                </a:lnTo>
                <a:lnTo>
                  <a:pt x="14" y="1301"/>
                </a:lnTo>
                <a:lnTo>
                  <a:pt x="20" y="1286"/>
                </a:lnTo>
                <a:lnTo>
                  <a:pt x="27" y="1268"/>
                </a:lnTo>
                <a:lnTo>
                  <a:pt x="36" y="1249"/>
                </a:lnTo>
                <a:lnTo>
                  <a:pt x="46" y="1227"/>
                </a:lnTo>
                <a:lnTo>
                  <a:pt x="59" y="1204"/>
                </a:lnTo>
                <a:lnTo>
                  <a:pt x="73" y="1181"/>
                </a:lnTo>
                <a:lnTo>
                  <a:pt x="87" y="1155"/>
                </a:lnTo>
                <a:lnTo>
                  <a:pt x="105" y="1128"/>
                </a:lnTo>
                <a:lnTo>
                  <a:pt x="123" y="1101"/>
                </a:lnTo>
                <a:lnTo>
                  <a:pt x="143" y="1072"/>
                </a:lnTo>
                <a:lnTo>
                  <a:pt x="166" y="1043"/>
                </a:lnTo>
                <a:lnTo>
                  <a:pt x="190" y="1014"/>
                </a:lnTo>
                <a:lnTo>
                  <a:pt x="217" y="984"/>
                </a:lnTo>
                <a:lnTo>
                  <a:pt x="246" y="955"/>
                </a:lnTo>
                <a:lnTo>
                  <a:pt x="276" y="926"/>
                </a:lnTo>
                <a:lnTo>
                  <a:pt x="309" y="898"/>
                </a:lnTo>
                <a:lnTo>
                  <a:pt x="344" y="869"/>
                </a:lnTo>
                <a:lnTo>
                  <a:pt x="381" y="841"/>
                </a:lnTo>
                <a:lnTo>
                  <a:pt x="422" y="814"/>
                </a:lnTo>
                <a:lnTo>
                  <a:pt x="464" y="789"/>
                </a:lnTo>
                <a:lnTo>
                  <a:pt x="509" y="765"/>
                </a:lnTo>
                <a:lnTo>
                  <a:pt x="557" y="741"/>
                </a:lnTo>
                <a:lnTo>
                  <a:pt x="608" y="721"/>
                </a:lnTo>
                <a:lnTo>
                  <a:pt x="661" y="702"/>
                </a:lnTo>
                <a:lnTo>
                  <a:pt x="717" y="684"/>
                </a:lnTo>
                <a:lnTo>
                  <a:pt x="776" y="669"/>
                </a:lnTo>
                <a:lnTo>
                  <a:pt x="838" y="655"/>
                </a:lnTo>
                <a:lnTo>
                  <a:pt x="900" y="645"/>
                </a:lnTo>
                <a:lnTo>
                  <a:pt x="961" y="636"/>
                </a:lnTo>
                <a:lnTo>
                  <a:pt x="1021" y="630"/>
                </a:lnTo>
                <a:lnTo>
                  <a:pt x="1079" y="626"/>
                </a:lnTo>
                <a:lnTo>
                  <a:pt x="1135" y="624"/>
                </a:lnTo>
                <a:lnTo>
                  <a:pt x="1189" y="623"/>
                </a:lnTo>
                <a:lnTo>
                  <a:pt x="1242" y="622"/>
                </a:lnTo>
                <a:lnTo>
                  <a:pt x="1293" y="624"/>
                </a:lnTo>
                <a:lnTo>
                  <a:pt x="1343" y="629"/>
                </a:lnTo>
                <a:lnTo>
                  <a:pt x="1390" y="632"/>
                </a:lnTo>
                <a:lnTo>
                  <a:pt x="1435" y="638"/>
                </a:lnTo>
                <a:lnTo>
                  <a:pt x="1479" y="645"/>
                </a:lnTo>
                <a:lnTo>
                  <a:pt x="1521" y="653"/>
                </a:lnTo>
                <a:lnTo>
                  <a:pt x="1562" y="661"/>
                </a:lnTo>
                <a:lnTo>
                  <a:pt x="1599" y="669"/>
                </a:lnTo>
                <a:lnTo>
                  <a:pt x="1636" y="679"/>
                </a:lnTo>
                <a:lnTo>
                  <a:pt x="1670" y="689"/>
                </a:lnTo>
                <a:lnTo>
                  <a:pt x="1702" y="699"/>
                </a:lnTo>
                <a:lnTo>
                  <a:pt x="1732" y="709"/>
                </a:lnTo>
                <a:lnTo>
                  <a:pt x="1760" y="719"/>
                </a:lnTo>
                <a:lnTo>
                  <a:pt x="1786" y="730"/>
                </a:lnTo>
                <a:lnTo>
                  <a:pt x="1809" y="740"/>
                </a:lnTo>
                <a:lnTo>
                  <a:pt x="1831" y="750"/>
                </a:lnTo>
                <a:lnTo>
                  <a:pt x="1851" y="760"/>
                </a:lnTo>
                <a:lnTo>
                  <a:pt x="1869" y="768"/>
                </a:lnTo>
                <a:lnTo>
                  <a:pt x="1883" y="776"/>
                </a:lnTo>
                <a:lnTo>
                  <a:pt x="1896" y="784"/>
                </a:lnTo>
                <a:lnTo>
                  <a:pt x="1907" y="791"/>
                </a:lnTo>
                <a:lnTo>
                  <a:pt x="1914" y="796"/>
                </a:lnTo>
                <a:lnTo>
                  <a:pt x="1920" y="801"/>
                </a:lnTo>
                <a:lnTo>
                  <a:pt x="1923" y="804"/>
                </a:lnTo>
                <a:lnTo>
                  <a:pt x="1924" y="806"/>
                </a:lnTo>
                <a:lnTo>
                  <a:pt x="1882" y="960"/>
                </a:lnTo>
                <a:lnTo>
                  <a:pt x="2662" y="720"/>
                </a:lnTo>
                <a:lnTo>
                  <a:pt x="2182" y="0"/>
                </a:lnTo>
                <a:lnTo>
                  <a:pt x="2137" y="196"/>
                </a:lnTo>
                <a:lnTo>
                  <a:pt x="2131" y="195"/>
                </a:lnTo>
                <a:lnTo>
                  <a:pt x="2116" y="193"/>
                </a:lnTo>
                <a:lnTo>
                  <a:pt x="2091" y="189"/>
                </a:lnTo>
                <a:lnTo>
                  <a:pt x="2057" y="184"/>
                </a:lnTo>
                <a:lnTo>
                  <a:pt x="2016" y="180"/>
                </a:lnTo>
                <a:lnTo>
                  <a:pt x="1966" y="176"/>
                </a:lnTo>
                <a:lnTo>
                  <a:pt x="1909" y="172"/>
                </a:lnTo>
                <a:lnTo>
                  <a:pt x="1846" y="169"/>
                </a:lnTo>
                <a:lnTo>
                  <a:pt x="1777" y="168"/>
                </a:lnTo>
                <a:lnTo>
                  <a:pt x="1703" y="166"/>
                </a:lnTo>
                <a:lnTo>
                  <a:pt x="1624" y="169"/>
                </a:lnTo>
                <a:lnTo>
                  <a:pt x="1542" y="172"/>
                </a:lnTo>
                <a:lnTo>
                  <a:pt x="1456" y="180"/>
                </a:lnTo>
                <a:lnTo>
                  <a:pt x="1368" y="189"/>
                </a:lnTo>
                <a:lnTo>
                  <a:pt x="1277" y="202"/>
                </a:lnTo>
                <a:lnTo>
                  <a:pt x="1184" y="220"/>
                </a:lnTo>
                <a:lnTo>
                  <a:pt x="1092" y="241"/>
                </a:lnTo>
                <a:lnTo>
                  <a:pt x="997" y="268"/>
                </a:lnTo>
                <a:lnTo>
                  <a:pt x="904" y="299"/>
                </a:lnTo>
                <a:lnTo>
                  <a:pt x="812" y="335"/>
                </a:lnTo>
                <a:lnTo>
                  <a:pt x="721" y="377"/>
                </a:lnTo>
                <a:lnTo>
                  <a:pt x="631" y="426"/>
                </a:lnTo>
                <a:lnTo>
                  <a:pt x="546" y="482"/>
                </a:lnTo>
                <a:lnTo>
                  <a:pt x="464" y="544"/>
                </a:lnTo>
                <a:lnTo>
                  <a:pt x="386" y="614"/>
                </a:lnTo>
                <a:lnTo>
                  <a:pt x="311" y="691"/>
                </a:lnTo>
                <a:lnTo>
                  <a:pt x="242" y="776"/>
                </a:lnTo>
                <a:lnTo>
                  <a:pt x="180" y="871"/>
                </a:lnTo>
                <a:lnTo>
                  <a:pt x="124" y="973"/>
                </a:lnTo>
                <a:lnTo>
                  <a:pt x="74" y="1085"/>
                </a:lnTo>
                <a:lnTo>
                  <a:pt x="33" y="1206"/>
                </a:lnTo>
                <a:lnTo>
                  <a:pt x="0" y="1339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70000">
                <a:schemeClr val="accent5">
                  <a:lumMod val="75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75"/>
          </a:p>
        </p:txBody>
      </p:sp>
      <p:grpSp>
        <p:nvGrpSpPr>
          <p:cNvPr id="18" name="그룹 33"/>
          <p:cNvGrpSpPr/>
          <p:nvPr/>
        </p:nvGrpSpPr>
        <p:grpSpPr>
          <a:xfrm>
            <a:off x="348464" y="4275356"/>
            <a:ext cx="8488109" cy="1655174"/>
            <a:chOff x="515792" y="1734236"/>
            <a:chExt cx="8160664" cy="4335607"/>
          </a:xfrm>
        </p:grpSpPr>
        <p:sp>
          <p:nvSpPr>
            <p:cNvPr id="19" name="AutoShape 3"/>
            <p:cNvSpPr>
              <a:spLocks noChangeArrowheads="1"/>
            </p:cNvSpPr>
            <p:nvPr/>
          </p:nvSpPr>
          <p:spPr bwMode="auto">
            <a:xfrm>
              <a:off x="4033093" y="1844828"/>
              <a:ext cx="4643363" cy="4131874"/>
            </a:xfrm>
            <a:prstGeom prst="roundRect">
              <a:avLst>
                <a:gd name="adj" fmla="val 6616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000" dirty="0"/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4848956" y="3244422"/>
              <a:ext cx="3363205" cy="0"/>
            </a:xfrm>
            <a:prstGeom prst="line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/>
            </a:p>
          </p:txBody>
        </p:sp>
        <p:sp>
          <p:nvSpPr>
            <p:cNvPr id="22" name="AutoShape 18"/>
            <p:cNvSpPr>
              <a:spLocks noChangeArrowheads="1"/>
            </p:cNvSpPr>
            <p:nvPr/>
          </p:nvSpPr>
          <p:spPr bwMode="auto">
            <a:xfrm>
              <a:off x="539552" y="3914861"/>
              <a:ext cx="1826850" cy="812845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dirty="0" smtClean="0"/>
                <a:t>SMD :  </a:t>
              </a:r>
              <a:r>
                <a:rPr lang="ko-KR" altLang="en-US" sz="1000" dirty="0" smtClean="0"/>
                <a:t>이탈</a:t>
              </a:r>
              <a:r>
                <a:rPr lang="en-US" altLang="ko-KR" sz="1000" dirty="0"/>
                <a:t> </a:t>
              </a:r>
              <a:r>
                <a:rPr lang="ko-KR" altLang="en-US" sz="1000" dirty="0" smtClean="0"/>
                <a:t>및 </a:t>
              </a:r>
              <a:r>
                <a:rPr lang="en-US" altLang="ko-KR" sz="1000" dirty="0" smtClean="0"/>
                <a:t>BOND </a:t>
              </a:r>
              <a:r>
                <a:rPr lang="ko-KR" altLang="en-US" sz="1000" dirty="0" smtClean="0"/>
                <a:t>부적합 </a:t>
              </a:r>
              <a:endParaRPr lang="ko-KR" altLang="ko-KR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3" name="AutoShape 19"/>
            <p:cNvSpPr>
              <a:spLocks noChangeArrowheads="1"/>
            </p:cNvSpPr>
            <p:nvPr/>
          </p:nvSpPr>
          <p:spPr bwMode="auto">
            <a:xfrm>
              <a:off x="539552" y="5281419"/>
              <a:ext cx="1826850" cy="788424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00" dirty="0" smtClean="0"/>
                <a:t>IMT : </a:t>
              </a:r>
              <a:r>
                <a:rPr lang="ko-KR" altLang="en-US" sz="1000" dirty="0" err="1" smtClean="0"/>
                <a:t>무삽</a:t>
              </a:r>
              <a:r>
                <a:rPr lang="ko-KR" altLang="en-US" sz="1000" dirty="0" smtClean="0"/>
                <a:t> 및 클린치 부적합</a:t>
              </a:r>
              <a:endParaRPr lang="ko-KR" altLang="ko-KR" sz="10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AutoShape 20"/>
            <p:cNvSpPr>
              <a:spLocks noChangeArrowheads="1"/>
            </p:cNvSpPr>
            <p:nvPr/>
          </p:nvSpPr>
          <p:spPr bwMode="auto">
            <a:xfrm>
              <a:off x="1274111" y="4748460"/>
              <a:ext cx="301264" cy="640893"/>
            </a:xfrm>
            <a:prstGeom prst="plus">
              <a:avLst>
                <a:gd name="adj" fmla="val 34384"/>
              </a:avLst>
            </a:prstGeom>
            <a:solidFill>
              <a:schemeClr val="bg1">
                <a:lumMod val="75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/>
            </a:p>
          </p:txBody>
        </p:sp>
        <p:sp>
          <p:nvSpPr>
            <p:cNvPr id="26" name="Oval 21"/>
            <p:cNvSpPr>
              <a:spLocks noChangeArrowheads="1"/>
            </p:cNvSpPr>
            <p:nvPr/>
          </p:nvSpPr>
          <p:spPr bwMode="auto">
            <a:xfrm>
              <a:off x="994536" y="1734236"/>
              <a:ext cx="871348" cy="1615775"/>
            </a:xfrm>
            <a:prstGeom prst="ellipse">
              <a:avLst/>
            </a:prstGeom>
            <a:gradFill>
              <a:gsLst>
                <a:gs pos="0">
                  <a:srgbClr val="003300"/>
                </a:gs>
                <a:gs pos="51000">
                  <a:srgbClr val="9FBB15"/>
                </a:gs>
                <a:gs pos="100000">
                  <a:srgbClr val="FFFFD5"/>
                </a:gs>
              </a:gsLst>
              <a:lin ang="13500000" scaled="1"/>
            </a:gradFill>
            <a:ln>
              <a:noFill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7" name="Oval 22"/>
            <p:cNvSpPr>
              <a:spLocks noChangeArrowheads="1"/>
            </p:cNvSpPr>
            <p:nvPr/>
          </p:nvSpPr>
          <p:spPr bwMode="auto">
            <a:xfrm>
              <a:off x="515792" y="2354807"/>
              <a:ext cx="874926" cy="1502597"/>
            </a:xfrm>
            <a:prstGeom prst="ellipse">
              <a:avLst/>
            </a:prstGeom>
            <a:gradFill flip="none" rotWithShape="1">
              <a:gsLst>
                <a:gs pos="0">
                  <a:srgbClr val="B02A00"/>
                </a:gs>
                <a:gs pos="50000">
                  <a:srgbClr val="E2B40C"/>
                </a:gs>
                <a:gs pos="100000">
                  <a:srgbClr val="FFFFCC"/>
                </a:gs>
              </a:gsLst>
              <a:lin ang="13500000" scaled="1"/>
              <a:tileRect/>
            </a:gradFill>
            <a:ln>
              <a:noFill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8" name="Oval 23"/>
            <p:cNvSpPr>
              <a:spLocks noChangeArrowheads="1"/>
            </p:cNvSpPr>
            <p:nvPr/>
          </p:nvSpPr>
          <p:spPr bwMode="auto">
            <a:xfrm>
              <a:off x="1509094" y="2329126"/>
              <a:ext cx="846532" cy="1502597"/>
            </a:xfrm>
            <a:prstGeom prst="ellipse">
              <a:avLst/>
            </a:prstGeom>
            <a:gradFill flip="none" rotWithShape="1">
              <a:gsLst>
                <a:gs pos="0">
                  <a:srgbClr val="B02A00"/>
                </a:gs>
                <a:gs pos="50000">
                  <a:srgbClr val="E2B40C"/>
                </a:gs>
                <a:gs pos="100000">
                  <a:srgbClr val="FFFFCC"/>
                </a:gs>
              </a:gsLst>
              <a:lin ang="13500000" scaled="1"/>
              <a:tileRect/>
            </a:gradFill>
            <a:ln>
              <a:noFill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1000" dirty="0">
                <a:solidFill>
                  <a:prstClr val="white"/>
                </a:solidFill>
              </a:endParaRPr>
            </a:p>
          </p:txBody>
        </p:sp>
        <p:sp>
          <p:nvSpPr>
            <p:cNvPr id="29" name="Text Box 24"/>
            <p:cNvSpPr txBox="1">
              <a:spLocks noChangeArrowheads="1"/>
            </p:cNvSpPr>
            <p:nvPr/>
          </p:nvSpPr>
          <p:spPr bwMode="auto">
            <a:xfrm>
              <a:off x="1123599" y="2013763"/>
              <a:ext cx="602286" cy="685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 err="1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무삽</a:t>
              </a:r>
              <a:endParaRPr kumimoji="1" lang="ko-KR" altLang="ko-KR" sz="11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0" name="Text Box 25"/>
            <p:cNvSpPr txBox="1">
              <a:spLocks noChangeArrowheads="1"/>
            </p:cNvSpPr>
            <p:nvPr/>
          </p:nvSpPr>
          <p:spPr bwMode="auto">
            <a:xfrm>
              <a:off x="563425" y="2782169"/>
              <a:ext cx="770285" cy="685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이탈</a:t>
              </a:r>
              <a:endParaRPr kumimoji="1" lang="ko-KR" altLang="ko-KR" sz="11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1590208" y="2784170"/>
              <a:ext cx="706788" cy="685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100" dirty="0" smtClean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BOND</a:t>
              </a:r>
              <a:endParaRPr kumimoji="1" lang="ko-KR" altLang="ko-KR" sz="11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Line 16"/>
            <p:cNvSpPr>
              <a:spLocks noChangeShapeType="1"/>
            </p:cNvSpPr>
            <p:nvPr/>
          </p:nvSpPr>
          <p:spPr bwMode="auto">
            <a:xfrm>
              <a:off x="4848956" y="4674896"/>
              <a:ext cx="3363205" cy="0"/>
            </a:xfrm>
            <a:prstGeom prst="line">
              <a:avLst/>
            </a:prstGeom>
            <a:ln w="19050" cmpd="sng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000" dirty="0"/>
            </a:p>
          </p:txBody>
        </p:sp>
      </p:grpSp>
      <p:sp>
        <p:nvSpPr>
          <p:cNvPr id="48" name="모서리가 둥근 직사각형 47"/>
          <p:cNvSpPr/>
          <p:nvPr/>
        </p:nvSpPr>
        <p:spPr>
          <a:xfrm>
            <a:off x="3312936" y="4337922"/>
            <a:ext cx="933951" cy="48055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 smtClean="0">
                <a:solidFill>
                  <a:schemeClr val="bg2">
                    <a:lumMod val="10000"/>
                  </a:schemeClr>
                </a:solidFill>
                <a:latin typeface="+mn-ea"/>
              </a:rPr>
              <a:t>무삽</a:t>
            </a:r>
            <a:endParaRPr lang="en-US" altLang="ko-KR" sz="1100" b="1" dirty="0" smtClean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3316158" y="4865995"/>
            <a:ext cx="933951" cy="48055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bg2">
                    <a:lumMod val="10000"/>
                  </a:schemeClr>
                </a:solidFill>
                <a:latin typeface="+mn-ea"/>
              </a:rPr>
              <a:t>이탈</a:t>
            </a:r>
            <a:endParaRPr lang="en-US" altLang="ko-KR" sz="1050" b="1" dirty="0" smtClean="0"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3312935" y="5389260"/>
            <a:ext cx="933951" cy="480557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bg2">
                    <a:lumMod val="10000"/>
                  </a:schemeClr>
                </a:solidFill>
                <a:latin typeface="+mn-ea"/>
              </a:rPr>
              <a:t>BOND</a:t>
            </a:r>
          </a:p>
        </p:txBody>
      </p:sp>
      <p:pic>
        <p:nvPicPr>
          <p:cNvPr id="51" name="Picture 5" descr="E:\PNG\화살표\화살살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2189737" y="4699690"/>
            <a:ext cx="1161431" cy="1062548"/>
          </a:xfrm>
          <a:prstGeom prst="rect">
            <a:avLst/>
          </a:prstGeom>
          <a:noFill/>
          <a:ln>
            <a:noFill/>
          </a:ln>
          <a:effectLst>
            <a:glow rad="63500">
              <a:schemeClr val="tx2">
                <a:lumMod val="20000"/>
                <a:lumOff val="80000"/>
                <a:alpha val="30000"/>
              </a:schemeClr>
            </a:glow>
          </a:effectLst>
          <a:extLst/>
        </p:spPr>
      </p:pic>
      <p:sp>
        <p:nvSpPr>
          <p:cNvPr id="2" name="TextBox 1"/>
          <p:cNvSpPr txBox="1"/>
          <p:nvPr/>
        </p:nvSpPr>
        <p:spPr>
          <a:xfrm>
            <a:off x="4503493" y="4503244"/>
            <a:ext cx="2803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dirty="0" smtClean="0"/>
              <a:t>설비 </a:t>
            </a:r>
            <a:r>
              <a:rPr lang="en-US" altLang="ko-KR" sz="1000" dirty="0" smtClean="0"/>
              <a:t>ANVIL &amp; </a:t>
            </a:r>
            <a:r>
              <a:rPr lang="ko-KR" altLang="en-US" sz="1000" dirty="0" smtClean="0"/>
              <a:t>부품 </a:t>
            </a:r>
            <a:r>
              <a:rPr lang="ko-KR" altLang="en-US" sz="1000" dirty="0" err="1" smtClean="0"/>
              <a:t>공급부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중점 관리 운영</a:t>
            </a:r>
            <a:endParaRPr lang="ko-KR" alt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4527496" y="4952502"/>
            <a:ext cx="2853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000" dirty="0" smtClean="0"/>
              <a:t>장착 정밀도 향상 </a:t>
            </a:r>
            <a:r>
              <a:rPr lang="en-US" altLang="ko-KR" sz="1000" dirty="0" smtClean="0"/>
              <a:t>FEEDER </a:t>
            </a:r>
            <a:r>
              <a:rPr lang="ko-KR" altLang="en-US" sz="1000" dirty="0" err="1" smtClean="0"/>
              <a:t>검교정</a:t>
            </a:r>
            <a:r>
              <a:rPr lang="ko-KR" altLang="en-US" sz="1000" dirty="0" smtClean="0"/>
              <a:t> 중점 관리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00" dirty="0" smtClean="0"/>
              <a:t>VACUUM </a:t>
            </a:r>
            <a:r>
              <a:rPr lang="ko-KR" altLang="en-US" sz="1000" dirty="0" smtClean="0"/>
              <a:t>성능 유지 </a:t>
            </a:r>
            <a:r>
              <a:rPr lang="en-US" altLang="ko-KR" sz="1000" dirty="0" smtClean="0"/>
              <a:t>– </a:t>
            </a:r>
            <a:r>
              <a:rPr lang="ko-KR" altLang="en-US" sz="1000" dirty="0" smtClean="0"/>
              <a:t>제조유실과제 동일</a:t>
            </a:r>
            <a:r>
              <a:rPr lang="en-US" altLang="ko-KR" sz="1000" dirty="0" smtClean="0"/>
              <a:t> </a:t>
            </a:r>
            <a:endParaRPr lang="ko-KR" altLang="en-US" sz="1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240" y="4337922"/>
            <a:ext cx="1257216" cy="5139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240" y="4942609"/>
            <a:ext cx="1257216" cy="37960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544046" y="5548409"/>
            <a:ext cx="2472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00" dirty="0" smtClean="0"/>
              <a:t>PRINT </a:t>
            </a:r>
            <a:r>
              <a:rPr lang="ko-KR" altLang="en-US" sz="1000" dirty="0" smtClean="0"/>
              <a:t>공정 </a:t>
            </a:r>
            <a:r>
              <a:rPr lang="en-US" altLang="ko-KR" sz="1000" dirty="0" smtClean="0"/>
              <a:t>– </a:t>
            </a:r>
            <a:r>
              <a:rPr lang="ko-KR" altLang="en-US" sz="1000" dirty="0" smtClean="0"/>
              <a:t>이물</a:t>
            </a:r>
            <a:r>
              <a:rPr lang="en-US" altLang="ko-KR" sz="1000" dirty="0" smtClean="0"/>
              <a:t>&amp;</a:t>
            </a:r>
            <a:r>
              <a:rPr lang="ko-KR" altLang="en-US" sz="1000" dirty="0" smtClean="0"/>
              <a:t>평탄도 주요관리</a:t>
            </a:r>
            <a:endParaRPr lang="en-US" altLang="ko-KR" sz="1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4221" y="5443370"/>
            <a:ext cx="1722236" cy="398837"/>
          </a:xfrm>
          <a:prstGeom prst="rect">
            <a:avLst/>
          </a:prstGeom>
        </p:spPr>
      </p:pic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8F2520BF-1977-4EA2-AADD-DBBD9ECBA052}"/>
              </a:ext>
            </a:extLst>
          </p:cNvPr>
          <p:cNvGrpSpPr/>
          <p:nvPr/>
        </p:nvGrpSpPr>
        <p:grpSpPr>
          <a:xfrm>
            <a:off x="7416024" y="788356"/>
            <a:ext cx="1438962" cy="430243"/>
            <a:chOff x="7987618" y="2782672"/>
            <a:chExt cx="3533823" cy="101287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이상발생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현황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</p:txBody>
        </p:sp>
      </p:grp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92961"/>
              </p:ext>
            </p:extLst>
          </p:nvPr>
        </p:nvGraphicFramePr>
        <p:xfrm>
          <a:off x="8015069" y="839515"/>
          <a:ext cx="914400" cy="592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워크시트" showAsIcon="1" r:id="rId11" imgW="914400" imgH="771480" progId="Excel.Sheet.12">
                  <p:embed/>
                </p:oleObj>
              </mc:Choice>
              <mc:Fallback>
                <p:oleObj name="워크시트" showAsIcon="1" r:id="rId11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15069" y="839515"/>
                        <a:ext cx="914400" cy="5927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430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 smtClean="0">
                <a:latin typeface="+mn-ea"/>
              </a:rPr>
              <a:t>파손 및 부품 유실 개선과제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30487"/>
              </p:ext>
            </p:extLst>
          </p:nvPr>
        </p:nvGraphicFramePr>
        <p:xfrm>
          <a:off x="388800" y="1116000"/>
          <a:ext cx="8360162" cy="532793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자동화 파손 및 부품 유실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2022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5212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목적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 및 유실 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항목 선정 조치를 통해 유실 비용 절감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  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000" b="0" i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endParaRPr lang="en-US" altLang="ko-KR" sz="1000" b="0" i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목표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endParaRPr lang="en-US" altLang="ko-KR" sz="12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1400" b="1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846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 효과 </a:t>
                      </a:r>
                      <a:r>
                        <a:rPr lang="en-US" alt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낙하 유실 감소에 따른 폐기 비용 절감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폐기율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목표 달성에 따른 공정 품질 안정화</a:t>
                      </a: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 자 비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◌  투자비 없음</a:t>
                      </a:r>
                      <a:endParaRPr lang="en-US" altLang="ko-KR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78483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040242"/>
              </p:ext>
            </p:extLst>
          </p:nvPr>
        </p:nvGraphicFramePr>
        <p:xfrm>
          <a:off x="4788024" y="2564904"/>
          <a:ext cx="3888433" cy="64807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4807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파손 </a:t>
                      </a:r>
                      <a:r>
                        <a:rPr lang="en-US" altLang="ko-KR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&amp;</a:t>
                      </a:r>
                      <a:r>
                        <a:rPr lang="en-US" altLang="ko-KR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3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부품유실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%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 smtClean="0">
                          <a:effectLst/>
                        </a:rPr>
                        <a:t>0.12</a:t>
                      </a:r>
                      <a:endParaRPr lang="en-US" sz="12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300" b="1" dirty="0" smtClean="0">
                          <a:effectLst/>
                        </a:rPr>
                        <a:t>0.1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1" dirty="0" smtClean="0">
                          <a:effectLst/>
                        </a:rPr>
                        <a:t>17%</a:t>
                      </a:r>
                      <a:r>
                        <a:rPr lang="en-US" sz="1300" b="1" dirty="0" smtClean="0">
                          <a:effectLst/>
                        </a:rPr>
                        <a:t>↓</a:t>
                      </a:r>
                      <a:endParaRPr lang="en-US" sz="13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970813"/>
              </p:ext>
            </p:extLst>
          </p:nvPr>
        </p:nvGraphicFramePr>
        <p:xfrm>
          <a:off x="454083" y="4869162"/>
          <a:ext cx="8229595" cy="1512167"/>
        </p:xfrm>
        <a:graphic>
          <a:graphicData uri="http://schemas.openxmlformats.org/drawingml/2006/table">
            <a:tbl>
              <a:tblPr/>
              <a:tblGrid>
                <a:gridCol w="2245709"/>
                <a:gridCol w="432048"/>
                <a:gridCol w="461368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  <a:gridCol w="509047"/>
              </a:tblGrid>
              <a:tr h="2323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Items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3168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개선 과제 선정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수립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목표 달성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LOSS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개선 활동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9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유효성 검증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효과 파악 지속 관리 운영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070" marR="7070" marT="707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026880" y="5276494"/>
            <a:ext cx="828092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483744" y="5589240"/>
            <a:ext cx="1304280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4644008" y="5890054"/>
            <a:ext cx="496403" cy="3694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5181600" y="6237312"/>
            <a:ext cx="3206824" cy="3694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8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 </a:t>
            </a:r>
            <a:r>
              <a:rPr lang="en-US" altLang="ko-KR" b="1" dirty="0" smtClean="0">
                <a:latin typeface="+mn-ea"/>
              </a:rPr>
              <a:t>– </a:t>
            </a:r>
            <a:r>
              <a:rPr lang="ko-KR" altLang="en-US" b="1" dirty="0" smtClean="0">
                <a:latin typeface="+mn-ea"/>
              </a:rPr>
              <a:t>제조</a:t>
            </a:r>
            <a:r>
              <a:rPr lang="en-US" altLang="ko-KR" b="1" dirty="0" smtClean="0">
                <a:latin typeface="+mn-ea"/>
              </a:rPr>
              <a:t>1 </a:t>
            </a:r>
            <a:r>
              <a:rPr lang="ko-KR" altLang="en-US" b="1" dirty="0" smtClean="0">
                <a:latin typeface="+mn-ea"/>
              </a:rPr>
              <a:t>폐기 </a:t>
            </a:r>
            <a:r>
              <a:rPr lang="en-US" altLang="ko-KR" b="1" dirty="0" smtClean="0">
                <a:latin typeface="+mn-ea"/>
              </a:rPr>
              <a:t>&amp; </a:t>
            </a:r>
            <a:r>
              <a:rPr lang="ko-KR" altLang="en-US" b="1" dirty="0" smtClean="0">
                <a:latin typeface="+mn-ea"/>
              </a:rPr>
              <a:t>유실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292" name="표 2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499790"/>
              </p:ext>
            </p:extLst>
          </p:nvPr>
        </p:nvGraphicFramePr>
        <p:xfrm>
          <a:off x="251520" y="6021288"/>
          <a:ext cx="8585053" cy="457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8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12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212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198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24198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6480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256961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167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현 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수준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도전 목표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1436" marR="91436" marT="45789" marB="457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78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</a:t>
                      </a:r>
                      <a:r>
                        <a:rPr lang="en-US" altLang="ko-KR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9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 </a:t>
                      </a:r>
                      <a:r>
                        <a:rPr lang="ko-KR" altLang="en-US" sz="900" baseline="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en-US" altLang="ko-KR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0.12%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17%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1435" marR="91435" marT="45873" marB="4587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323528" y="1128104"/>
            <a:ext cx="1800200" cy="1980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PCB </a:t>
            </a:r>
            <a:r>
              <a:rPr lang="ko-KR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폐기 발생 개선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337265"/>
              </p:ext>
            </p:extLst>
          </p:nvPr>
        </p:nvGraphicFramePr>
        <p:xfrm>
          <a:off x="323528" y="1672674"/>
          <a:ext cx="2016225" cy="851530"/>
        </p:xfrm>
        <a:graphic>
          <a:graphicData uri="http://schemas.openxmlformats.org/drawingml/2006/table">
            <a:tbl>
              <a:tblPr/>
              <a:tblGrid>
                <a:gridCol w="672075"/>
                <a:gridCol w="672075"/>
                <a:gridCol w="672075"/>
              </a:tblGrid>
              <a:tr h="1703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1703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2,280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30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675933"/>
              </p:ext>
            </p:extLst>
          </p:nvPr>
        </p:nvGraphicFramePr>
        <p:xfrm>
          <a:off x="2780771" y="1672674"/>
          <a:ext cx="1828800" cy="851532"/>
        </p:xfrm>
        <a:graphic>
          <a:graphicData uri="http://schemas.openxmlformats.org/drawingml/2006/table">
            <a:tbl>
              <a:tblPr/>
              <a:tblGrid>
                <a:gridCol w="609600"/>
                <a:gridCol w="609600"/>
                <a:gridCol w="609600"/>
              </a:tblGrid>
              <a:tr h="212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제품계열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12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699118"/>
              </p:ext>
            </p:extLst>
          </p:nvPr>
        </p:nvGraphicFramePr>
        <p:xfrm>
          <a:off x="5097093" y="1672674"/>
          <a:ext cx="3739480" cy="851532"/>
        </p:xfrm>
        <a:graphic>
          <a:graphicData uri="http://schemas.openxmlformats.org/drawingml/2006/table">
            <a:tbl>
              <a:tblPr/>
              <a:tblGrid>
                <a:gridCol w="571128"/>
                <a:gridCol w="720080"/>
                <a:gridCol w="1656184"/>
                <a:gridCol w="792088"/>
              </a:tblGrid>
              <a:tr h="2128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제품계열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12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EP-TA200JBE_VE3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L55E6_BDY 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8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A5919_RDY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323528" y="1387530"/>
            <a:ext cx="851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①공정 별 발생 현황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                 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② </a:t>
            </a:r>
            <a:r>
              <a:rPr lang="ko-KR" altLang="en-US" sz="1200" b="1" dirty="0" err="1" smtClean="0">
                <a:solidFill>
                  <a:srgbClr val="333333"/>
                </a:solidFill>
                <a:latin typeface="맑은 고딕" pitchFamily="50" charset="-127"/>
              </a:rPr>
              <a:t>제품군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폐기 현황                ③ 제품 계열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WORST MODEL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현황      </a:t>
            </a:r>
            <a:r>
              <a:rPr lang="en-US" altLang="ko-KR" sz="900" b="1" dirty="0" smtClean="0">
                <a:solidFill>
                  <a:srgbClr val="333333"/>
                </a:solidFill>
                <a:latin typeface="맑은 고딕" pitchFamily="50" charset="-127"/>
              </a:rPr>
              <a:t>(1</a:t>
            </a:r>
            <a:r>
              <a:rPr lang="ko-KR" altLang="en-US" sz="900" b="1" dirty="0" smtClean="0">
                <a:solidFill>
                  <a:srgbClr val="333333"/>
                </a:solidFill>
                <a:latin typeface="맑은 고딕" pitchFamily="50" charset="-127"/>
              </a:rPr>
              <a:t>월</a:t>
            </a:r>
            <a:r>
              <a:rPr lang="en-US" altLang="ko-KR" sz="900" b="1" dirty="0" smtClean="0">
                <a:solidFill>
                  <a:srgbClr val="333333"/>
                </a:solidFill>
                <a:latin typeface="맑은 고딕" pitchFamily="50" charset="-127"/>
              </a:rPr>
              <a:t>~10</a:t>
            </a:r>
            <a:r>
              <a:rPr lang="ko-KR" altLang="en-US" sz="900" b="1" dirty="0" smtClean="0">
                <a:solidFill>
                  <a:srgbClr val="333333"/>
                </a:solidFill>
                <a:latin typeface="맑은 고딕" pitchFamily="50" charset="-127"/>
              </a:rPr>
              <a:t>월 집계</a:t>
            </a:r>
            <a:r>
              <a:rPr lang="en-US" altLang="ko-KR" sz="900" b="1" dirty="0" smtClean="0">
                <a:solidFill>
                  <a:srgbClr val="333333"/>
                </a:solidFill>
                <a:latin typeface="맑은 고딕" pitchFamily="50" charset="-127"/>
              </a:rPr>
              <a:t>) </a:t>
            </a:r>
            <a:r>
              <a:rPr lang="ko-KR" altLang="en-US" sz="9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endParaRPr lang="ko-KR" altLang="en-US" sz="1200" b="1" dirty="0">
              <a:solidFill>
                <a:srgbClr val="333333"/>
              </a:solidFill>
              <a:latin typeface="맑은 고딕" pitchFamily="50" charset="-127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2" b="98646" l="7040" r="949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334" y="1746322"/>
            <a:ext cx="231480" cy="24693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92" b="98646" l="7040" r="949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0771" y="1853020"/>
            <a:ext cx="231480" cy="246939"/>
          </a:xfrm>
          <a:prstGeom prst="rect">
            <a:avLst/>
          </a:prstGeom>
        </p:spPr>
      </p:pic>
      <p:grpSp>
        <p:nvGrpSpPr>
          <p:cNvPr id="80" name="그룹 79"/>
          <p:cNvGrpSpPr/>
          <p:nvPr/>
        </p:nvGrpSpPr>
        <p:grpSpPr>
          <a:xfrm>
            <a:off x="347095" y="2582697"/>
            <a:ext cx="8513045" cy="495343"/>
            <a:chOff x="323528" y="2852936"/>
            <a:chExt cx="8513045" cy="495343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323528" y="2852936"/>
              <a:ext cx="933951" cy="48055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F79646">
                      <a:lumMod val="75000"/>
                    </a:srgbClr>
                  </a:solidFill>
                  <a:latin typeface="+mn-ea"/>
                </a:rPr>
                <a:t>폐기 발생</a:t>
              </a:r>
              <a:endParaRPr lang="en-US" altLang="ko-KR" sz="1000" b="1" dirty="0" smtClean="0">
                <a:solidFill>
                  <a:srgbClr val="F79646">
                    <a:lumMod val="75000"/>
                  </a:srgbClr>
                </a:solidFill>
                <a:latin typeface="+mn-ea"/>
              </a:endParaRPr>
            </a:p>
            <a:p>
              <a:pPr algn="ctr"/>
              <a:r>
                <a:rPr lang="ko-KR" altLang="en-US" sz="1000" b="1" dirty="0" smtClean="0">
                  <a:solidFill>
                    <a:srgbClr val="F79646">
                      <a:lumMod val="75000"/>
                    </a:srgbClr>
                  </a:solidFill>
                  <a:latin typeface="+mn-ea"/>
                </a:rPr>
                <a:t>공정 파악</a:t>
              </a:r>
              <a:endParaRPr lang="ko-KR" altLang="en-US" sz="1000" b="1" dirty="0">
                <a:solidFill>
                  <a:srgbClr val="F79646">
                    <a:lumMod val="75000"/>
                  </a:srgbClr>
                </a:solidFill>
                <a:latin typeface="+mn-ea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1619672" y="2852936"/>
              <a:ext cx="933951" cy="48055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F79646">
                      <a:lumMod val="75000"/>
                    </a:srgbClr>
                  </a:solidFill>
                  <a:latin typeface="+mn-ea"/>
                </a:rPr>
                <a:t>문제점 원인</a:t>
              </a:r>
              <a:endParaRPr lang="en-US" altLang="ko-KR" sz="1000" b="1" dirty="0" smtClean="0">
                <a:solidFill>
                  <a:srgbClr val="F79646">
                    <a:lumMod val="75000"/>
                  </a:srgbClr>
                </a:solidFill>
                <a:latin typeface="+mn-ea"/>
              </a:endParaRPr>
            </a:p>
            <a:p>
              <a:pPr algn="ctr"/>
              <a:r>
                <a:rPr lang="ko-KR" altLang="en-US" sz="1000" b="1" dirty="0" smtClean="0">
                  <a:solidFill>
                    <a:srgbClr val="F79646">
                      <a:lumMod val="75000"/>
                    </a:srgbClr>
                  </a:solidFill>
                  <a:latin typeface="+mn-ea"/>
                </a:rPr>
                <a:t>분석</a:t>
              </a:r>
              <a:endParaRPr lang="en-US" altLang="ko-KR" sz="1000" b="1" dirty="0" smtClean="0">
                <a:solidFill>
                  <a:srgbClr val="F79646">
                    <a:lumMod val="75000"/>
                  </a:srgbClr>
                </a:solidFill>
                <a:latin typeface="+mn-ea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915816" y="2852936"/>
              <a:ext cx="933951" cy="48055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F79646">
                      <a:lumMod val="75000"/>
                    </a:srgbClr>
                  </a:solidFill>
                  <a:latin typeface="+mn-ea"/>
                </a:rPr>
                <a:t>설비적 요인</a:t>
              </a:r>
              <a:endParaRPr lang="en-US" altLang="ko-KR" sz="1000" b="1" dirty="0" smtClean="0">
                <a:solidFill>
                  <a:srgbClr val="F79646">
                    <a:lumMod val="75000"/>
                  </a:srgbClr>
                </a:solidFill>
                <a:latin typeface="+mn-ea"/>
              </a:endParaRPr>
            </a:p>
            <a:p>
              <a:pPr algn="ctr"/>
              <a:r>
                <a:rPr lang="ko-KR" altLang="en-US" sz="1000" b="1" dirty="0" smtClean="0">
                  <a:solidFill>
                    <a:srgbClr val="F79646">
                      <a:lumMod val="75000"/>
                    </a:srgbClr>
                  </a:solidFill>
                  <a:latin typeface="+mn-ea"/>
                </a:rPr>
                <a:t>개선</a:t>
              </a:r>
              <a:endParaRPr lang="en-US" altLang="ko-KR" sz="1000" b="1" dirty="0" smtClean="0">
                <a:solidFill>
                  <a:srgbClr val="F79646">
                    <a:lumMod val="75000"/>
                  </a:srgbClr>
                </a:solidFill>
                <a:latin typeface="+mn-ea"/>
              </a:endParaRP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4211960" y="2867722"/>
              <a:ext cx="933951" cy="48055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F79646">
                      <a:lumMod val="75000"/>
                    </a:srgbClr>
                  </a:solidFill>
                  <a:latin typeface="+mn-ea"/>
                </a:rPr>
                <a:t>취급 및 </a:t>
              </a:r>
              <a:r>
                <a:rPr lang="ko-KR" altLang="en-US" sz="1000" b="1" dirty="0" err="1" smtClean="0">
                  <a:solidFill>
                    <a:srgbClr val="F79646">
                      <a:lumMod val="75000"/>
                    </a:srgbClr>
                  </a:solidFill>
                  <a:latin typeface="+mn-ea"/>
                </a:rPr>
                <a:t>관리성</a:t>
              </a:r>
              <a:r>
                <a:rPr lang="ko-KR" altLang="en-US" sz="1000" b="1" dirty="0" smtClean="0">
                  <a:solidFill>
                    <a:srgbClr val="F79646">
                      <a:lumMod val="75000"/>
                    </a:srgbClr>
                  </a:solidFill>
                  <a:latin typeface="+mn-ea"/>
                </a:rPr>
                <a:t> 개선</a:t>
              </a:r>
              <a:endParaRPr lang="en-US" altLang="ko-KR" sz="1000" b="1" dirty="0" smtClean="0">
                <a:solidFill>
                  <a:srgbClr val="F79646">
                    <a:lumMod val="75000"/>
                  </a:srgbClr>
                </a:solidFill>
                <a:latin typeface="+mn-ea"/>
              </a:endParaRPr>
            </a:p>
          </p:txBody>
        </p:sp>
        <p:sp>
          <p:nvSpPr>
            <p:cNvPr id="49" name="AutoShape 3"/>
            <p:cNvSpPr>
              <a:spLocks noChangeArrowheads="1"/>
            </p:cNvSpPr>
            <p:nvPr/>
          </p:nvSpPr>
          <p:spPr bwMode="auto">
            <a:xfrm>
              <a:off x="3823777" y="2956660"/>
              <a:ext cx="414173" cy="302679"/>
            </a:xfrm>
            <a:prstGeom prst="leftRightArrow">
              <a:avLst>
                <a:gd name="adj1" fmla="val 53315"/>
                <a:gd name="adj2" fmla="val 35960"/>
              </a:avLst>
            </a:prstGeom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9000">
                  <a:schemeClr val="bg1">
                    <a:lumMod val="75000"/>
                    <a:alpha val="23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/>
            <a:scene3d>
              <a:camera prst="orthographicFront"/>
              <a:lightRig rig="glow" dir="t">
                <a:rot lat="0" lon="0" rev="1800000"/>
              </a:lightRig>
            </a:scene3d>
            <a:sp3d prstMaterial="dkEdge">
              <a:bevelT w="50800" h="44450"/>
              <a:contourClr>
                <a:schemeClr val="accent6">
                  <a:shade val="40000"/>
                </a:schemeClr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ko-KR" altLang="en-US" sz="200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오른쪽 화살표 38"/>
            <p:cNvSpPr/>
            <p:nvPr/>
          </p:nvSpPr>
          <p:spPr>
            <a:xfrm>
              <a:off x="1237530" y="2956660"/>
              <a:ext cx="388183" cy="31774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9000">
                  <a:schemeClr val="bg1">
                    <a:lumMod val="75000"/>
                    <a:alpha val="23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/>
            <a:scene3d>
              <a:camera prst="orthographicFront"/>
              <a:lightRig rig="glow" dir="t">
                <a:rot lat="0" lon="0" rev="1800000"/>
              </a:lightRig>
            </a:scene3d>
            <a:sp3d prstMaterial="dkEdge">
              <a:bevelT w="50800" h="44450"/>
              <a:contourClr>
                <a:schemeClr val="accent6">
                  <a:shade val="40000"/>
                </a:schemeClr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200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1" name="오른쪽 화살표 50"/>
            <p:cNvSpPr/>
            <p:nvPr/>
          </p:nvSpPr>
          <p:spPr>
            <a:xfrm>
              <a:off x="2527633" y="2960644"/>
              <a:ext cx="388183" cy="31774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9000">
                  <a:schemeClr val="bg1">
                    <a:lumMod val="75000"/>
                    <a:alpha val="23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/>
            <a:scene3d>
              <a:camera prst="orthographicFront"/>
              <a:lightRig rig="glow" dir="t">
                <a:rot lat="0" lon="0" rev="1800000"/>
              </a:lightRig>
            </a:scene3d>
            <a:sp3d prstMaterial="dkEdge">
              <a:bevelT w="50800" h="44450"/>
              <a:contourClr>
                <a:schemeClr val="accent6">
                  <a:shade val="40000"/>
                </a:schemeClr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200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  <p:sp>
          <p:nvSpPr>
            <p:cNvPr id="54" name="AutoShape 19" descr="5%"/>
            <p:cNvSpPr>
              <a:spLocks noChangeArrowheads="1"/>
            </p:cNvSpPr>
            <p:nvPr/>
          </p:nvSpPr>
          <p:spPr bwMode="auto">
            <a:xfrm>
              <a:off x="6516216" y="2897738"/>
              <a:ext cx="2320357" cy="448553"/>
            </a:xfrm>
            <a:prstGeom prst="roundRect">
              <a:avLst>
                <a:gd name="adj" fmla="val 8264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en-US" altLang="ko-KR" sz="900" dirty="0" smtClean="0"/>
                <a:t>LINE </a:t>
              </a:r>
              <a:r>
                <a:rPr lang="ko-KR" altLang="en-US" sz="900" dirty="0" smtClean="0"/>
                <a:t>및 </a:t>
              </a:r>
              <a:r>
                <a:rPr lang="ko-KR" altLang="en-US" sz="900" dirty="0" err="1" smtClean="0"/>
                <a:t>공정별</a:t>
              </a:r>
              <a:r>
                <a:rPr lang="ko-KR" altLang="en-US" sz="900" dirty="0" smtClean="0"/>
                <a:t> 폐기 및 파손 관리 운영</a:t>
              </a:r>
              <a:endParaRPr lang="en-US" altLang="ko-KR" sz="900" dirty="0" smtClean="0"/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ü"/>
              </a:pPr>
              <a:r>
                <a:rPr lang="ko-KR" altLang="en-US" sz="900" dirty="0" smtClean="0"/>
                <a:t>설비적 요인 및 </a:t>
              </a:r>
              <a:r>
                <a:rPr lang="ko-KR" altLang="en-US" sz="900" dirty="0" err="1" smtClean="0"/>
                <a:t>작업성</a:t>
              </a:r>
              <a:r>
                <a:rPr lang="ko-KR" altLang="en-US" sz="900" dirty="0" smtClean="0"/>
                <a:t> 취급 개선 활동</a:t>
              </a:r>
              <a:endParaRPr lang="ko-KR" altLang="en-US" sz="900" dirty="0"/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5508104" y="2865734"/>
              <a:ext cx="933951" cy="480557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rgbClr val="F79646">
                      <a:lumMod val="75000"/>
                    </a:srgbClr>
                  </a:solidFill>
                  <a:latin typeface="+mn-ea"/>
                </a:rPr>
                <a:t>월별 </a:t>
              </a:r>
              <a:endParaRPr lang="en-US" altLang="ko-KR" sz="1000" b="1" dirty="0" smtClean="0">
                <a:solidFill>
                  <a:srgbClr val="F79646">
                    <a:lumMod val="75000"/>
                  </a:srgbClr>
                </a:solidFill>
                <a:latin typeface="+mn-ea"/>
              </a:endParaRPr>
            </a:p>
            <a:p>
              <a:pPr algn="ctr"/>
              <a:r>
                <a:rPr lang="ko-KR" altLang="en-US" sz="1000" b="1" dirty="0" smtClean="0">
                  <a:solidFill>
                    <a:srgbClr val="F79646">
                      <a:lumMod val="75000"/>
                    </a:srgbClr>
                  </a:solidFill>
                  <a:latin typeface="+mn-ea"/>
                </a:rPr>
                <a:t>유효성 평가</a:t>
              </a:r>
              <a:endParaRPr lang="en-US" altLang="ko-KR" sz="1000" b="1" dirty="0" smtClean="0">
                <a:solidFill>
                  <a:srgbClr val="F79646">
                    <a:lumMod val="75000"/>
                  </a:srgbClr>
                </a:solidFill>
                <a:latin typeface="+mn-ea"/>
              </a:endParaRPr>
            </a:p>
          </p:txBody>
        </p:sp>
        <p:sp>
          <p:nvSpPr>
            <p:cNvPr id="56" name="오른쪽 화살표 55"/>
            <p:cNvSpPr/>
            <p:nvPr/>
          </p:nvSpPr>
          <p:spPr>
            <a:xfrm>
              <a:off x="5140775" y="2962067"/>
              <a:ext cx="388183" cy="31774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95000"/>
                    <a:alpha val="0"/>
                  </a:schemeClr>
                </a:gs>
                <a:gs pos="9000">
                  <a:schemeClr val="bg1">
                    <a:lumMod val="75000"/>
                    <a:alpha val="23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/>
            <a:scene3d>
              <a:camera prst="orthographicFront"/>
              <a:lightRig rig="glow" dir="t">
                <a:rot lat="0" lon="0" rev="1800000"/>
              </a:lightRig>
            </a:scene3d>
            <a:sp3d prstMaterial="dkEdge">
              <a:bevelT w="50800" h="44450"/>
              <a:contourClr>
                <a:schemeClr val="accent6">
                  <a:shade val="40000"/>
                </a:schemeClr>
              </a:contourClr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sz="2000" dirty="0">
                <a:solidFill>
                  <a:prstClr val="white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328474" y="3296893"/>
            <a:ext cx="1800200" cy="1980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부품 유실 개선</a:t>
            </a:r>
            <a:endParaRPr lang="ko-KR" altLang="en-US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705814"/>
              </p:ext>
            </p:extLst>
          </p:nvPr>
        </p:nvGraphicFramePr>
        <p:xfrm>
          <a:off x="323528" y="3894716"/>
          <a:ext cx="4896544" cy="1495039"/>
        </p:xfrm>
        <a:graphic>
          <a:graphicData uri="http://schemas.openxmlformats.org/drawingml/2006/table">
            <a:tbl>
              <a:tblPr/>
              <a:tblGrid>
                <a:gridCol w="497690"/>
                <a:gridCol w="832075"/>
                <a:gridCol w="2726927"/>
                <a:gridCol w="839852"/>
              </a:tblGrid>
              <a:tr h="2135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규격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135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MQCAD034050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C-MLC; 0402N101J500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161,004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MQAAG092250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R-CHIP;CR-02JL6-75R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124,244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MQAAG097050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R-CHIP;CR-02FL6-22R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73,901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5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MDAAF001380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STAINLESS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강판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;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 SUPPORT_</a:t>
                      </a:r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Φ2.0(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SUS304)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41,134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MQHAA000110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INDUCTOR-AXIAL;CKL0410-100uH/K-CCA(SP)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33,153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MQHAA000080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INDUCTOR-AXIAL;CKL0204-2.2uH/K-Cu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31,962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0" name="직사각형 59"/>
          <p:cNvSpPr/>
          <p:nvPr/>
        </p:nvSpPr>
        <p:spPr>
          <a:xfrm>
            <a:off x="484464" y="3680741"/>
            <a:ext cx="158400" cy="14756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54274" y="3644689"/>
            <a:ext cx="20762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원자재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 WORST 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현황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000" b="1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20466" y="363141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1</a:t>
            </a:r>
            <a:r>
              <a:rPr lang="ko-KR" altLang="en-US" sz="1000" dirty="0" smtClean="0"/>
              <a:t>월</a:t>
            </a:r>
            <a:r>
              <a:rPr lang="en-US" altLang="ko-KR" sz="1000" dirty="0" smtClean="0"/>
              <a:t>~10</a:t>
            </a:r>
            <a:r>
              <a:rPr lang="ko-KR" altLang="en-US" sz="1000" dirty="0" smtClean="0"/>
              <a:t>월 집계</a:t>
            </a:r>
            <a:endParaRPr lang="ko-KR" altLang="en-US" sz="1000" dirty="0"/>
          </a:p>
        </p:txBody>
      </p:sp>
      <p:grpSp>
        <p:nvGrpSpPr>
          <p:cNvPr id="89" name="그룹 88"/>
          <p:cNvGrpSpPr/>
          <p:nvPr/>
        </p:nvGrpSpPr>
        <p:grpSpPr>
          <a:xfrm>
            <a:off x="5231482" y="3471258"/>
            <a:ext cx="3752950" cy="1280401"/>
            <a:chOff x="5296910" y="3833076"/>
            <a:chExt cx="3752950" cy="1280401"/>
          </a:xfrm>
        </p:grpSpPr>
        <p:grpSp>
          <p:nvGrpSpPr>
            <p:cNvPr id="69" name="그룹 68"/>
            <p:cNvGrpSpPr/>
            <p:nvPr/>
          </p:nvGrpSpPr>
          <p:grpSpPr>
            <a:xfrm>
              <a:off x="5334932" y="4362852"/>
              <a:ext cx="3501641" cy="445911"/>
              <a:chOff x="0" y="0"/>
              <a:chExt cx="6574725" cy="368033"/>
            </a:xfrm>
          </p:grpSpPr>
          <p:sp>
            <p:nvSpPr>
              <p:cNvPr id="70" name="모서리가 둥근 직사각형 69"/>
              <p:cNvSpPr/>
              <p:nvPr/>
            </p:nvSpPr>
            <p:spPr>
              <a:xfrm>
                <a:off x="4198461" y="2876"/>
                <a:ext cx="1080120" cy="365157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ko-KR" sz="900" b="1" baseline="0" dirty="0">
                    <a:solidFill>
                      <a:srgbClr val="FF0000"/>
                    </a:solidFill>
                  </a:rPr>
                  <a:t>Pitch Jig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b="1" baseline="0" dirty="0">
                    <a:solidFill>
                      <a:srgbClr val="FF0000"/>
                    </a:solidFill>
                  </a:rPr>
                  <a:t> </a:t>
                </a:r>
                <a:r>
                  <a:rPr lang="ko-KR" altLang="en-US" sz="900" b="1" baseline="0" dirty="0">
                    <a:solidFill>
                      <a:srgbClr val="FF0000"/>
                    </a:solidFill>
                  </a:rPr>
                  <a:t>검증</a:t>
                </a:r>
                <a:r>
                  <a:rPr lang="en-US" altLang="ko-KR" sz="900" b="1" baseline="0" dirty="0">
                    <a:solidFill>
                      <a:srgbClr val="FF0000"/>
                    </a:solidFill>
                  </a:rPr>
                  <a:t> </a:t>
                </a:r>
                <a:endParaRPr lang="ko-KR" altLang="en-US" sz="9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1606173" y="750"/>
                <a:ext cx="1080120" cy="365157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ko-KR" sz="900" b="1" dirty="0" smtClean="0">
                    <a:solidFill>
                      <a:prstClr val="black"/>
                    </a:solidFill>
                  </a:rPr>
                  <a:t>MODEL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900" b="1" dirty="0" smtClean="0">
                    <a:solidFill>
                      <a:prstClr val="black"/>
                    </a:solidFill>
                  </a:rPr>
                  <a:t>교체</a:t>
                </a:r>
                <a:endParaRPr lang="en-US" altLang="ko-KR" sz="900" b="1" baseline="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모서리가 둥근 직사각형 71"/>
              <p:cNvSpPr/>
              <p:nvPr/>
            </p:nvSpPr>
            <p:spPr>
              <a:xfrm>
                <a:off x="2911842" y="750"/>
                <a:ext cx="1080120" cy="365157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ko-KR" sz="900" b="1" dirty="0" smtClean="0">
                    <a:solidFill>
                      <a:sysClr val="windowText" lastClr="000000"/>
                    </a:solidFill>
                  </a:rPr>
                  <a:t>FEEDER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900" b="1" dirty="0" smtClean="0">
                    <a:solidFill>
                      <a:sysClr val="windowText" lastClr="000000"/>
                    </a:solidFill>
                  </a:rPr>
                  <a:t>PICH </a:t>
                </a:r>
                <a:endParaRPr lang="ko-KR" altLang="en-US" sz="900" b="1" dirty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모서리가 둥근 직사각형 72"/>
              <p:cNvSpPr/>
              <p:nvPr/>
            </p:nvSpPr>
            <p:spPr>
              <a:xfrm>
                <a:off x="0" y="1125"/>
                <a:ext cx="1534166" cy="36515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ko-KR" sz="900" b="1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</a:rPr>
                  <a:t>PQC</a:t>
                </a:r>
                <a:r>
                  <a:rPr lang="en-US" altLang="ko-KR" sz="900" b="1" baseline="0">
                    <a:ln>
                      <a:solidFill>
                        <a:prstClr val="white"/>
                      </a:solidFill>
                    </a:ln>
                    <a:solidFill>
                      <a:prstClr val="white"/>
                    </a:solidFill>
                  </a:rPr>
                  <a:t> PATROL</a:t>
                </a:r>
                <a:endParaRPr lang="ko-KR" altLang="en-US" sz="900" b="1">
                  <a:ln>
                    <a:solidFill>
                      <a:prstClr val="white"/>
                    </a:solidFill>
                  </a:ln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모서리가 둥근 직사각형 73"/>
              <p:cNvSpPr/>
              <p:nvPr/>
            </p:nvSpPr>
            <p:spPr>
              <a:xfrm>
                <a:off x="5494605" y="0"/>
                <a:ext cx="1080120" cy="365157"/>
              </a:xfrm>
              <a:prstGeom prst="round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ko-KR" altLang="en-US" sz="900" b="1" dirty="0" err="1">
                    <a:solidFill>
                      <a:sysClr val="windowText" lastClr="000000"/>
                    </a:solidFill>
                  </a:rPr>
                  <a:t>초품</a:t>
                </a:r>
                <a:r>
                  <a:rPr lang="ko-KR" altLang="en-US" sz="900" b="1" dirty="0">
                    <a:solidFill>
                      <a:sysClr val="windowText" lastClr="000000"/>
                    </a:solidFill>
                  </a:rPr>
                  <a:t> 검사</a:t>
                </a:r>
              </a:p>
            </p:txBody>
          </p:sp>
          <p:cxnSp>
            <p:nvCxnSpPr>
              <p:cNvPr id="75" name="직선 화살표 연결선 74"/>
              <p:cNvCxnSpPr>
                <a:stCxn id="71" idx="3"/>
                <a:endCxn id="72" idx="1"/>
              </p:cNvCxnSpPr>
              <p:nvPr/>
            </p:nvCxnSpPr>
            <p:spPr>
              <a:xfrm>
                <a:off x="2686293" y="183329"/>
                <a:ext cx="225549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화살표 연결선 75"/>
              <p:cNvCxnSpPr>
                <a:stCxn id="72" idx="3"/>
                <a:endCxn id="70" idx="1"/>
              </p:cNvCxnSpPr>
              <p:nvPr/>
            </p:nvCxnSpPr>
            <p:spPr>
              <a:xfrm>
                <a:off x="3991962" y="183329"/>
                <a:ext cx="206499" cy="2126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화살표 연결선 76"/>
              <p:cNvCxnSpPr>
                <a:stCxn id="70" idx="3"/>
                <a:endCxn id="74" idx="1"/>
              </p:cNvCxnSpPr>
              <p:nvPr/>
            </p:nvCxnSpPr>
            <p:spPr>
              <a:xfrm flipV="1">
                <a:off x="5278581" y="182579"/>
                <a:ext cx="216024" cy="2876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그룹 87"/>
            <p:cNvGrpSpPr/>
            <p:nvPr/>
          </p:nvGrpSpPr>
          <p:grpSpPr>
            <a:xfrm>
              <a:off x="5296910" y="3833076"/>
              <a:ext cx="3752950" cy="1280401"/>
              <a:chOff x="5296910" y="3833076"/>
              <a:chExt cx="3752950" cy="1280401"/>
            </a:xfrm>
          </p:grpSpPr>
          <p:grpSp>
            <p:nvGrpSpPr>
              <p:cNvPr id="66" name="그룹 65"/>
              <p:cNvGrpSpPr/>
              <p:nvPr/>
            </p:nvGrpSpPr>
            <p:grpSpPr>
              <a:xfrm>
                <a:off x="5422442" y="3993552"/>
                <a:ext cx="1516998" cy="212438"/>
                <a:chOff x="6111660" y="1050757"/>
                <a:chExt cx="2240716" cy="375728"/>
              </a:xfrm>
            </p:grpSpPr>
            <p:sp>
              <p:nvSpPr>
                <p:cNvPr id="67" name="직사각형 66"/>
                <p:cNvSpPr/>
                <p:nvPr/>
              </p:nvSpPr>
              <p:spPr>
                <a:xfrm>
                  <a:off x="6111660" y="1050757"/>
                  <a:ext cx="2240716" cy="375728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  <a:softEdge rad="12700"/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68" name="직사각형 67"/>
                <p:cNvSpPr/>
                <p:nvPr/>
              </p:nvSpPr>
              <p:spPr>
                <a:xfrm>
                  <a:off x="6111660" y="1081982"/>
                  <a:ext cx="2240716" cy="344503"/>
                </a:xfrm>
                <a:prstGeom prst="rect">
                  <a:avLst/>
                </a:prstGeom>
                <a:solidFill>
                  <a:srgbClr val="70AD47">
                    <a:lumMod val="75000"/>
                    <a:alpha val="50000"/>
                  </a:srgbClr>
                </a:solidFill>
                <a:ln w="1905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1000" kern="0" dirty="0" smtClean="0">
                      <a:solidFill>
                        <a:prstClr val="white"/>
                      </a:solidFill>
                      <a:latin typeface="Calibri" panose="020F0502020204030204"/>
                      <a:ea typeface="맑은 고딕" panose="020B0503020000020004" pitchFamily="50" charset="-127"/>
                    </a:rPr>
                    <a:t>SMD CHIP </a:t>
                  </a:r>
                  <a:r>
                    <a:rPr lang="ko-KR" altLang="en-US" sz="1000" kern="0" dirty="0" smtClean="0">
                      <a:solidFill>
                        <a:prstClr val="white"/>
                      </a:solidFill>
                      <a:latin typeface="Calibri" panose="020F0502020204030204"/>
                      <a:ea typeface="맑은 고딕" panose="020B0503020000020004" pitchFamily="50" charset="-127"/>
                    </a:rPr>
                    <a:t>유실 개선점</a:t>
                  </a:r>
                  <a:endPara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5317" y="3833076"/>
                <a:ext cx="388307" cy="519248"/>
              </a:xfrm>
              <a:prstGeom prst="rect">
                <a:avLst/>
              </a:prstGeom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5296910" y="4867256"/>
                <a:ext cx="375295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v"/>
                </a:pPr>
                <a:r>
                  <a:rPr lang="en-US" altLang="ko-KR" sz="1000" dirty="0">
                    <a:latin typeface="+mj-ea"/>
                    <a:ea typeface="+mj-ea"/>
                  </a:rPr>
                  <a:t>Model </a:t>
                </a:r>
                <a:r>
                  <a:rPr lang="ko-KR" altLang="en-US" sz="1000" dirty="0">
                    <a:latin typeface="+mj-ea"/>
                    <a:ea typeface="+mj-ea"/>
                  </a:rPr>
                  <a:t>변경 시 </a:t>
                </a:r>
                <a:r>
                  <a:rPr lang="en-US" altLang="ko-KR" sz="1000" dirty="0">
                    <a:latin typeface="+mj-ea"/>
                    <a:ea typeface="+mj-ea"/>
                  </a:rPr>
                  <a:t>PQC </a:t>
                </a:r>
                <a:r>
                  <a:rPr lang="ko-KR" altLang="en-US" sz="1000" dirty="0">
                    <a:latin typeface="+mj-ea"/>
                    <a:ea typeface="+mj-ea"/>
                  </a:rPr>
                  <a:t>업무 강화 </a:t>
                </a:r>
                <a:r>
                  <a:rPr lang="en-US" altLang="ko-KR" sz="1000" dirty="0">
                    <a:latin typeface="+mj-ea"/>
                    <a:ea typeface="+mj-ea"/>
                  </a:rPr>
                  <a:t>Feeder </a:t>
                </a:r>
                <a:r>
                  <a:rPr lang="ko-KR" altLang="en-US" sz="1000" dirty="0">
                    <a:latin typeface="+mj-ea"/>
                    <a:ea typeface="+mj-ea"/>
                  </a:rPr>
                  <a:t>교체 </a:t>
                </a:r>
                <a:r>
                  <a:rPr lang="en-US" altLang="ko-KR" sz="1000" dirty="0">
                    <a:latin typeface="+mj-ea"/>
                    <a:ea typeface="+mj-ea"/>
                  </a:rPr>
                  <a:t>MISS </a:t>
                </a:r>
                <a:r>
                  <a:rPr lang="ko-KR" altLang="en-US" sz="1000" dirty="0">
                    <a:latin typeface="+mj-ea"/>
                    <a:ea typeface="+mj-ea"/>
                  </a:rPr>
                  <a:t>사고 예방</a:t>
                </a:r>
                <a:endParaRPr lang="en-US" altLang="ko-KR" sz="1000" dirty="0">
                  <a:latin typeface="+mj-ea"/>
                  <a:ea typeface="+mj-ea"/>
                </a:endParaRPr>
              </a:p>
            </p:txBody>
          </p:sp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8206" y="3836753"/>
                <a:ext cx="469864" cy="515571"/>
              </a:xfrm>
              <a:prstGeom prst="rect">
                <a:avLst/>
              </a:prstGeom>
            </p:spPr>
          </p:pic>
          <p:sp>
            <p:nvSpPr>
              <p:cNvPr id="81" name="오른쪽 화살표 80"/>
              <p:cNvSpPr/>
              <p:nvPr/>
            </p:nvSpPr>
            <p:spPr>
              <a:xfrm>
                <a:off x="7404425" y="3972197"/>
                <a:ext cx="335927" cy="317746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9000">
                    <a:schemeClr val="bg1">
                      <a:lumMod val="75000"/>
                      <a:alpha val="23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/>
              <a:scene3d>
                <a:camera prst="orthographicFront"/>
                <a:lightRig rig="glow" dir="t">
                  <a:rot lat="0" lon="0" rev="1800000"/>
                </a:lightRig>
              </a:scene3d>
              <a:sp3d prstMaterial="dkEdge">
                <a:bevelT w="50800" h="44450"/>
                <a:contourClr>
                  <a:schemeClr val="accent6">
                    <a:shade val="40000"/>
                  </a:schemeClr>
                </a:contourClr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en-US" sz="2000" dirty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82" name="그룹 81"/>
          <p:cNvGrpSpPr/>
          <p:nvPr/>
        </p:nvGrpSpPr>
        <p:grpSpPr>
          <a:xfrm>
            <a:off x="5357014" y="4770063"/>
            <a:ext cx="1516998" cy="212438"/>
            <a:chOff x="6111660" y="1050757"/>
            <a:chExt cx="2240716" cy="375728"/>
          </a:xfrm>
        </p:grpSpPr>
        <p:sp>
          <p:nvSpPr>
            <p:cNvPr id="83" name="직사각형 82"/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rgbClr val="70AD47">
                <a:lumMod val="75000"/>
                <a:alpha val="50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noProof="0" dirty="0" smtClean="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50" charset="-127"/>
                </a:rPr>
                <a:t>IMT </a:t>
              </a:r>
              <a:r>
                <a:rPr lang="ko-KR" altLang="en-US" sz="1000" kern="0" noProof="0" dirty="0" smtClean="0">
                  <a:solidFill>
                    <a:prstClr val="white"/>
                  </a:solidFill>
                  <a:latin typeface="Calibri" panose="020F0502020204030204"/>
                  <a:ea typeface="맑은 고딕" panose="020B0503020000020004" pitchFamily="50" charset="-127"/>
                </a:rPr>
                <a:t>문제점 개선</a:t>
              </a: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85" name="그림 84"/>
          <p:cNvPicPr>
            <a:picLocks noChangeAspect="1"/>
          </p:cNvPicPr>
          <p:nvPr/>
        </p:nvPicPr>
        <p:blipFill rotWithShape="1">
          <a:blip r:embed="rId7"/>
          <a:srcRect l="18627" r="10571"/>
          <a:stretch/>
        </p:blipFill>
        <p:spPr>
          <a:xfrm>
            <a:off x="5331653" y="5064022"/>
            <a:ext cx="845911" cy="614038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8"/>
          <a:srcRect t="6353"/>
          <a:stretch/>
        </p:blipFill>
        <p:spPr>
          <a:xfrm>
            <a:off x="6247188" y="5144886"/>
            <a:ext cx="1078171" cy="550011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4983" y="4982501"/>
            <a:ext cx="1376162" cy="739096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228864" y="5769338"/>
            <a:ext cx="33265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latin typeface="+mj-ea"/>
                <a:ea typeface="+mj-ea"/>
              </a:rPr>
              <a:t>포장 사양 부적합 현상 및 취급 관리 중점 개선 계획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697779" y="5014304"/>
            <a:ext cx="1117614" cy="369332"/>
          </a:xfrm>
          <a:prstGeom prst="rect">
            <a:avLst/>
          </a:prstGeom>
          <a:solidFill>
            <a:srgbClr val="FFFF00">
              <a:alpha val="6000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 smtClean="0">
                <a:solidFill>
                  <a:srgbClr val="FF0000"/>
                </a:solidFill>
              </a:rPr>
              <a:t>Bending </a:t>
            </a:r>
            <a:r>
              <a:rPr lang="ko-KR" altLang="en-US" sz="900" dirty="0" smtClean="0">
                <a:solidFill>
                  <a:srgbClr val="FF0000"/>
                </a:solidFill>
              </a:rPr>
              <a:t>설계사양</a:t>
            </a:r>
            <a:endParaRPr lang="en-US" altLang="ko-KR" sz="9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900" dirty="0" smtClean="0">
                <a:solidFill>
                  <a:srgbClr val="FF0000"/>
                </a:solidFill>
              </a:rPr>
              <a:t>부적합 관리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94" name="AutoShape 19" descr="5%"/>
          <p:cNvSpPr>
            <a:spLocks noChangeArrowheads="1"/>
          </p:cNvSpPr>
          <p:nvPr/>
        </p:nvSpPr>
        <p:spPr bwMode="auto">
          <a:xfrm>
            <a:off x="320651" y="5481245"/>
            <a:ext cx="4899421" cy="448553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900" dirty="0" smtClean="0"/>
              <a:t>WORST </a:t>
            </a:r>
            <a:r>
              <a:rPr lang="ko-KR" altLang="en-US" sz="900" dirty="0" smtClean="0"/>
              <a:t>항목 별 </a:t>
            </a:r>
            <a:r>
              <a:rPr lang="en-US" altLang="ko-KR" sz="900" dirty="0" smtClean="0"/>
              <a:t>ONE POINT </a:t>
            </a:r>
            <a:r>
              <a:rPr lang="ko-KR" altLang="en-US" sz="900" dirty="0" smtClean="0"/>
              <a:t>개선 활동 계획  → 단가비용 상위 </a:t>
            </a:r>
            <a:r>
              <a:rPr lang="en-US" altLang="ko-KR" sz="900" dirty="0" smtClean="0"/>
              <a:t>/ </a:t>
            </a:r>
            <a:r>
              <a:rPr lang="ko-KR" altLang="en-US" sz="900" dirty="0" smtClean="0"/>
              <a:t>수량 </a:t>
            </a:r>
            <a:r>
              <a:rPr lang="en-US" altLang="ko-KR" sz="900" dirty="0" smtClean="0"/>
              <a:t>WORST </a:t>
            </a:r>
            <a:r>
              <a:rPr lang="ko-KR" altLang="en-US" sz="900" dirty="0" smtClean="0"/>
              <a:t>상위</a:t>
            </a:r>
            <a:endParaRPr lang="en-US" altLang="ko-KR" sz="9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900" dirty="0" err="1" smtClean="0"/>
              <a:t>공정별</a:t>
            </a:r>
            <a:r>
              <a:rPr lang="ko-KR" altLang="en-US" sz="900" dirty="0" smtClean="0"/>
              <a:t> 개선 활동 유효성 평가 검증 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월</a:t>
            </a:r>
            <a:r>
              <a:rPr lang="en-US" altLang="ko-KR" sz="900" dirty="0" smtClean="0"/>
              <a:t>/1</a:t>
            </a:r>
            <a:r>
              <a:rPr lang="ko-KR" altLang="en-US" sz="900" dirty="0" smtClean="0"/>
              <a:t>회</a:t>
            </a:r>
            <a:r>
              <a:rPr lang="en-US" altLang="ko-KR" sz="900" dirty="0" smtClean="0"/>
              <a:t>)</a:t>
            </a:r>
            <a:endParaRPr lang="ko-KR" altLang="en-US" sz="900" dirty="0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xmlns="" id="{8F2520BF-1977-4EA2-AADD-DBBD9ECBA052}"/>
              </a:ext>
            </a:extLst>
          </p:cNvPr>
          <p:cNvGrpSpPr/>
          <p:nvPr/>
        </p:nvGrpSpPr>
        <p:grpSpPr>
          <a:xfrm>
            <a:off x="7400123" y="779940"/>
            <a:ext cx="1438962" cy="430243"/>
            <a:chOff x="7987618" y="2782672"/>
            <a:chExt cx="3533823" cy="1012874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xmlns="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xmlns="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유실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현황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</p:txBody>
        </p:sp>
      </p:grpSp>
      <p:graphicFrame>
        <p:nvGraphicFramePr>
          <p:cNvPr id="93" name="개체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084697"/>
              </p:ext>
            </p:extLst>
          </p:nvPr>
        </p:nvGraphicFramePr>
        <p:xfrm>
          <a:off x="8080830" y="778889"/>
          <a:ext cx="779310" cy="657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9" name="워크시트" showAsIcon="1" r:id="rId11" imgW="914400" imgH="771480" progId="Excel.Sheet.8">
                  <p:embed/>
                </p:oleObj>
              </mc:Choice>
              <mc:Fallback>
                <p:oleObj name="워크시트" showAsIcon="1" r:id="rId11" imgW="914400" imgH="77148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080830" y="778889"/>
                        <a:ext cx="779310" cy="657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77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’</a:t>
            </a:r>
            <a:r>
              <a:rPr lang="en-US" altLang="ko-KR" sz="2400" b="1" dirty="0" smtClean="0">
                <a:latin typeface="+mn-ea"/>
              </a:rPr>
              <a:t>23</a:t>
            </a:r>
            <a:r>
              <a:rPr lang="ko-KR" altLang="en-US" sz="2400" b="1" dirty="0" smtClean="0">
                <a:latin typeface="+mn-ea"/>
              </a:rPr>
              <a:t>년 정량목표 및 </a:t>
            </a:r>
            <a:r>
              <a:rPr lang="en-US" altLang="ko-KR" sz="2400" b="1" dirty="0" smtClean="0">
                <a:latin typeface="+mn-ea"/>
              </a:rPr>
              <a:t>KPI </a:t>
            </a:r>
            <a:r>
              <a:rPr lang="ko-KR" altLang="en-US" sz="2400" b="1" dirty="0" smtClean="0">
                <a:latin typeface="+mn-ea"/>
              </a:rPr>
              <a:t>목표</a:t>
            </a:r>
            <a:endParaRPr lang="ko-KR" altLang="en-US" sz="2400" b="1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17510"/>
              </p:ext>
            </p:extLst>
          </p:nvPr>
        </p:nvGraphicFramePr>
        <p:xfrm>
          <a:off x="273008" y="979177"/>
          <a:ext cx="8619471" cy="52581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70600"/>
                <a:gridCol w="877808"/>
                <a:gridCol w="1170468"/>
                <a:gridCol w="741809"/>
                <a:gridCol w="1149804"/>
                <a:gridCol w="1149804"/>
                <a:gridCol w="2759178"/>
              </a:tblGrid>
              <a:tr h="3093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경영목표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KPI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항목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단위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23</a:t>
                      </a:r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년도 목표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22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년 실적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23</a:t>
                      </a:r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년 경영목표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930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가공비율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%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u="none" strike="noStrike" dirty="0" smtClean="0">
                          <a:effectLst/>
                        </a:rPr>
                        <a:t>운영물량 </a:t>
                      </a:r>
                      <a:r>
                        <a:rPr lang="en-US" altLang="ko-KR" sz="1100" u="none" strike="noStrike" dirty="0" smtClean="0">
                          <a:effectLst/>
                        </a:rPr>
                        <a:t>34%↓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임율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VND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1,882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점당</a:t>
                      </a:r>
                      <a:endParaRPr lang="en-US" altLang="ko-KR" sz="1200" b="0" u="none" strike="noStrike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Axial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VND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Radial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VND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SMD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VND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재고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원자재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日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Main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라인 재공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日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자동화 라인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재공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日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2.5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완제품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日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품질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MQIS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등록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건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총 공정 불량율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PPM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6,145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5,836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원자재 불량율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PPM</a:t>
                      </a:r>
                      <a:endParaRPr lang="en-US" altLang="ko-KR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711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639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COPQ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COPQ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금액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백만원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321.8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241.2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점유율 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0.17% → 0.15%(</a:t>
                      </a:r>
                      <a:r>
                        <a:rPr lang="ko-KR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본사 품질경영</a:t>
                      </a:r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준법경영 평가점수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점수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93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93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통합경영진단 점수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점수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&quot;없음&quot; 기호 11"/>
          <p:cNvSpPr/>
          <p:nvPr/>
        </p:nvSpPr>
        <p:spPr>
          <a:xfrm>
            <a:off x="8100392" y="424172"/>
            <a:ext cx="792087" cy="555002"/>
          </a:xfrm>
          <a:prstGeom prst="noSmoking">
            <a:avLst>
              <a:gd name="adj" fmla="val 3084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완료</a:t>
            </a:r>
            <a:endParaRPr lang="ko-KR" altLang="en-US" sz="1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855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2-5.</a:t>
            </a:r>
            <a:r>
              <a:rPr lang="ko-KR" altLang="en-US" sz="2400" b="1" dirty="0" smtClean="0">
                <a:latin typeface="+mn-ea"/>
              </a:rPr>
              <a:t> 법인 </a:t>
            </a:r>
            <a:r>
              <a:rPr lang="en-US" altLang="ko-KR" sz="2400" b="1" dirty="0" smtClean="0">
                <a:latin typeface="+mn-ea"/>
              </a:rPr>
              <a:t>Lay Out</a:t>
            </a:r>
            <a:r>
              <a:rPr lang="ko-KR" altLang="en-US" sz="2400" b="1" dirty="0" smtClean="0">
                <a:latin typeface="+mn-ea"/>
              </a:rPr>
              <a:t> 운영 최적화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145596" y="72428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자동화 설비 운영 검토 </a:t>
            </a:r>
            <a:endParaRPr lang="en-US" altLang="ko-KR" b="1" dirty="0">
              <a:latin typeface="+mn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702010" y="3581777"/>
            <a:ext cx="6266279" cy="2546575"/>
            <a:chOff x="251520" y="1052735"/>
            <a:chExt cx="8568952" cy="5400601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052735"/>
              <a:ext cx="8568952" cy="5400601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2483768" y="2204864"/>
              <a:ext cx="432048" cy="1728192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186092" y="4459902"/>
              <a:ext cx="432048" cy="576065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419526" y="5157192"/>
              <a:ext cx="512513" cy="576064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87624" y="5152967"/>
              <a:ext cx="432049" cy="576064"/>
            </a:xfrm>
            <a:prstGeom prst="rect">
              <a:avLst/>
            </a:prstGeom>
            <a:solidFill>
              <a:srgbClr val="FFFF00">
                <a:alpha val="35000"/>
              </a:srgb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47" name="꺾인 연결선 46"/>
            <p:cNvCxnSpPr/>
            <p:nvPr/>
          </p:nvCxnSpPr>
          <p:spPr>
            <a:xfrm flipV="1">
              <a:off x="3419872" y="4725144"/>
              <a:ext cx="936104" cy="648072"/>
            </a:xfrm>
            <a:prstGeom prst="bentConnector3">
              <a:avLst/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꺾인 연결선 47"/>
            <p:cNvCxnSpPr/>
            <p:nvPr/>
          </p:nvCxnSpPr>
          <p:spPr>
            <a:xfrm>
              <a:off x="3419872" y="5373216"/>
              <a:ext cx="855638" cy="144016"/>
            </a:xfrm>
            <a:prstGeom prst="bentConnector3">
              <a:avLst>
                <a:gd name="adj1" fmla="val 55777"/>
              </a:avLst>
            </a:prstGeom>
            <a:ln w="2857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줄무늬가 있는 오른쪽 화살표 48"/>
            <p:cNvSpPr/>
            <p:nvPr/>
          </p:nvSpPr>
          <p:spPr>
            <a:xfrm>
              <a:off x="6012532" y="4675927"/>
              <a:ext cx="288032" cy="144016"/>
            </a:xfrm>
            <a:prstGeom prst="striped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50" name="줄무늬가 있는 오른쪽 화살표 49"/>
            <p:cNvSpPr/>
            <p:nvPr/>
          </p:nvSpPr>
          <p:spPr>
            <a:xfrm>
              <a:off x="5529516" y="5362859"/>
              <a:ext cx="288032" cy="144016"/>
            </a:xfrm>
            <a:prstGeom prst="stripedRightArrow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251519" y="985161"/>
            <a:ext cx="6118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LINE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운영 비용 검토 현황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단위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:VND)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58820" y="6149175"/>
            <a:ext cx="88120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000" b="1" dirty="0" smtClean="0">
                <a:latin typeface="+mn-ea"/>
              </a:rPr>
              <a:t>운영 방안 </a:t>
            </a:r>
            <a:r>
              <a:rPr lang="en-US" altLang="ko-KR" sz="1000" dirty="0" smtClean="0">
                <a:latin typeface="+mn-ea"/>
              </a:rPr>
              <a:t>:  </a:t>
            </a:r>
            <a:r>
              <a:rPr lang="ko-KR" altLang="en-US" sz="1000" dirty="0" smtClean="0">
                <a:latin typeface="+mn-ea"/>
              </a:rPr>
              <a:t>① </a:t>
            </a:r>
            <a:r>
              <a:rPr lang="en-US" altLang="ko-KR" sz="1000" dirty="0" smtClean="0">
                <a:latin typeface="+mn-ea"/>
              </a:rPr>
              <a:t>1160</a:t>
            </a:r>
            <a:r>
              <a:rPr lang="ko-KR" altLang="en-US" sz="1000" dirty="0" smtClean="0">
                <a:latin typeface="+mn-ea"/>
              </a:rPr>
              <a:t>분 설비 </a:t>
            </a:r>
            <a:r>
              <a:rPr lang="en-US" altLang="ko-KR" sz="1000" dirty="0" smtClean="0">
                <a:latin typeface="+mn-ea"/>
              </a:rPr>
              <a:t>CAPA</a:t>
            </a:r>
            <a:r>
              <a:rPr lang="ko-KR" altLang="en-US" sz="1000" dirty="0" smtClean="0">
                <a:latin typeface="+mn-ea"/>
              </a:rPr>
              <a:t>기준 운영 ② </a:t>
            </a:r>
            <a:r>
              <a:rPr lang="ko-KR" altLang="en-US" sz="1000" dirty="0" err="1" smtClean="0">
                <a:latin typeface="+mn-ea"/>
              </a:rPr>
              <a:t>공정별</a:t>
            </a:r>
            <a:r>
              <a:rPr lang="ko-KR" altLang="en-US" sz="1000" dirty="0" smtClean="0">
                <a:latin typeface="+mn-ea"/>
              </a:rPr>
              <a:t> 여유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설비 활용 방안 검토 →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고장대응 </a:t>
            </a:r>
            <a:r>
              <a:rPr lang="en-US" altLang="ko-KR" sz="1000" dirty="0" smtClean="0">
                <a:latin typeface="+mn-ea"/>
              </a:rPr>
              <a:t>, MODEL</a:t>
            </a:r>
            <a:r>
              <a:rPr lang="ko-KR" altLang="en-US" sz="1000" dirty="0" smtClean="0">
                <a:latin typeface="+mn-ea"/>
              </a:rPr>
              <a:t>교체 활용</a:t>
            </a:r>
            <a:r>
              <a:rPr lang="en-US" altLang="ko-KR" sz="1000" dirty="0" smtClean="0">
                <a:latin typeface="+mn-ea"/>
              </a:rPr>
              <a:t>) </a:t>
            </a:r>
            <a:r>
              <a:rPr lang="ko-KR" altLang="en-US" sz="1000" dirty="0" smtClean="0">
                <a:latin typeface="+mn-ea"/>
              </a:rPr>
              <a:t>③ 본사 협의 설비 이동 및 매각 </a:t>
            </a:r>
            <a:r>
              <a:rPr lang="en-US" altLang="ko-KR" sz="1000" dirty="0" smtClean="0">
                <a:latin typeface="+mn-ea"/>
              </a:rPr>
              <a:t> 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8F2520BF-1977-4EA2-AADD-DBBD9ECBA052}"/>
              </a:ext>
            </a:extLst>
          </p:cNvPr>
          <p:cNvGrpSpPr/>
          <p:nvPr/>
        </p:nvGrpSpPr>
        <p:grpSpPr>
          <a:xfrm>
            <a:off x="7199801" y="742403"/>
            <a:ext cx="1710979" cy="579976"/>
            <a:chOff x="7987618" y="2782672"/>
            <a:chExt cx="3533823" cy="1012874"/>
          </a:xfrm>
        </p:grpSpPr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CAPA</a:t>
              </a:r>
            </a:p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분석</a:t>
              </a:r>
              <a:endParaRPr lang="ko-KR" altLang="en-US" sz="1000" dirty="0"/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149793"/>
              </p:ext>
            </p:extLst>
          </p:nvPr>
        </p:nvGraphicFramePr>
        <p:xfrm>
          <a:off x="251520" y="1403374"/>
          <a:ext cx="8716770" cy="1436438"/>
        </p:xfrm>
        <a:graphic>
          <a:graphicData uri="http://schemas.openxmlformats.org/drawingml/2006/table">
            <a:tbl>
              <a:tblPr/>
              <a:tblGrid>
                <a:gridCol w="581118"/>
                <a:gridCol w="581118"/>
                <a:gridCol w="581118"/>
                <a:gridCol w="581118"/>
                <a:gridCol w="581118"/>
                <a:gridCol w="581118"/>
                <a:gridCol w="581118"/>
                <a:gridCol w="581118"/>
                <a:gridCol w="581118"/>
                <a:gridCol w="581118"/>
                <a:gridCol w="581118"/>
                <a:gridCol w="581118"/>
                <a:gridCol w="581118"/>
                <a:gridCol w="581118"/>
                <a:gridCol w="581118"/>
              </a:tblGrid>
              <a:tr h="2000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검토항목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  <a:endParaRPr lang="en-US" altLang="ko-KR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</a:tr>
              <a:tr h="2091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1160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현황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OVERTIME(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4,400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5,940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5,060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5,720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5,720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5,940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5,720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5,720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5,280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65,340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1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(73)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218,036,490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261,643,788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294,349,262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250,741,964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283,447,437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261,643,788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283,447,437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294,349,262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261,643,788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283,447,437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283,447,437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261,643,788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3,237,841,880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10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1400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b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현황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OVERTIME(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8,800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10,560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11,880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10,120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11,440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10,560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11,440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11,880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10,560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11,440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11,440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10,560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130,680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1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(61)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364,389,751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437,267,701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491,926,164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419,048,213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473,706,676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437,267,701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473,706,676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491,926,164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437,267,701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473,706,676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473,706,676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437,267,701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5,411,187,800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1160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분운영 효과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146,353,261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175,623,913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197,576,902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168,306,250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190,259,239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175,623,913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190,259,239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197,576,902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175,623,913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190,259,239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190,259,239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175,623,913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2,173,345,920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20001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1400</a:t>
                      </a:r>
                      <a:r>
                        <a:rPr lang="ko-KR" altLang="en-US" sz="7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분운영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효과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87,487,410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1,049,848,921 </a:t>
                      </a:r>
                    </a:p>
                  </a:txBody>
                  <a:tcPr marL="4958" marR="4958" marT="49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00871" y="2924998"/>
            <a:ext cx="9010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※ LINE </a:t>
            </a:r>
            <a:r>
              <a:rPr lang="ko-KR" altLang="en-US" sz="1000" b="1" dirty="0" smtClean="0">
                <a:latin typeface="+mj-ea"/>
                <a:ea typeface="+mj-ea"/>
              </a:rPr>
              <a:t>설비 운영 검토 현황 </a:t>
            </a:r>
            <a:r>
              <a:rPr lang="en-US" altLang="ko-KR" sz="1000" b="1" dirty="0" smtClean="0">
                <a:latin typeface="+mj-ea"/>
                <a:ea typeface="+mj-ea"/>
              </a:rPr>
              <a:t>: 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 smtClean="0">
                <a:latin typeface="+mj-ea"/>
                <a:ea typeface="+mj-ea"/>
              </a:rPr>
              <a:t>설비 여유 </a:t>
            </a:r>
            <a:r>
              <a:rPr lang="en-US" altLang="ko-KR" sz="1000" dirty="0" smtClean="0">
                <a:latin typeface="+mj-ea"/>
                <a:ea typeface="+mj-ea"/>
              </a:rPr>
              <a:t>CAPA</a:t>
            </a:r>
            <a:r>
              <a:rPr lang="ko-KR" altLang="en-US" sz="1000" dirty="0" smtClean="0">
                <a:latin typeface="+mj-ea"/>
                <a:ea typeface="+mj-ea"/>
              </a:rPr>
              <a:t> 축소 운영 대비 일부 </a:t>
            </a:r>
            <a:r>
              <a:rPr lang="en-US" altLang="ko-KR" sz="1000" dirty="0" smtClean="0">
                <a:latin typeface="+mj-ea"/>
                <a:ea typeface="+mj-ea"/>
              </a:rPr>
              <a:t>OVERTIME </a:t>
            </a:r>
            <a:r>
              <a:rPr lang="ko-KR" altLang="en-US" sz="1000" dirty="0" smtClean="0">
                <a:latin typeface="+mj-ea"/>
                <a:ea typeface="+mj-ea"/>
              </a:rPr>
              <a:t>운영으로 효과 비용 년 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“1,123,496,998” VND  “107%” </a:t>
            </a:r>
            <a:r>
              <a:rPr lang="ko-KR" altLang="en-US" sz="1000" dirty="0" smtClean="0">
                <a:latin typeface="+mj-ea"/>
                <a:ea typeface="+mj-ea"/>
              </a:rPr>
              <a:t>절감 차이 발생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  <a:r>
              <a:rPr lang="ko-KR" altLang="en-US" sz="1000" dirty="0" smtClean="0">
                <a:latin typeface="+mj-ea"/>
                <a:ea typeface="+mj-ea"/>
              </a:rPr>
              <a:t>  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51520" y="3186201"/>
            <a:ext cx="6118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▶ 제조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공정 설비 운영 방향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51519" y="3596001"/>
          <a:ext cx="2269260" cy="1150222"/>
        </p:xfrm>
        <a:graphic>
          <a:graphicData uri="http://schemas.openxmlformats.org/drawingml/2006/table">
            <a:tbl>
              <a:tblPr/>
              <a:tblGrid>
                <a:gridCol w="756420"/>
                <a:gridCol w="756420"/>
                <a:gridCol w="756420"/>
              </a:tblGrid>
              <a:tr h="17018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  <a:b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Forecast </a:t>
                      </a:r>
                      <a:endParaRPr 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월평균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2,188,617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77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779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EYELET(7)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70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70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701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SMD(9)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52266" y="4937278"/>
          <a:ext cx="2268513" cy="1175106"/>
        </p:xfrm>
        <a:graphic>
          <a:graphicData uri="http://schemas.openxmlformats.org/drawingml/2006/table">
            <a:tbl>
              <a:tblPr/>
              <a:tblGrid>
                <a:gridCol w="756171"/>
                <a:gridCol w="756171"/>
                <a:gridCol w="756171"/>
              </a:tblGrid>
              <a:tr h="237139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1160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  <a:b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Forecast </a:t>
                      </a:r>
                      <a:endParaRPr 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월평균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2,188,617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83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83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EYELET(7)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75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75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RADIAL(5)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  <a:tr h="1750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SMD(9)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DCD"/>
                    </a:solidFill>
                  </a:tcPr>
                </a:tc>
              </a:tr>
            </a:tbl>
          </a:graphicData>
        </a:graphic>
      </p:graphicFrame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92" b="98646" l="7040" r="949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229" y="5047535"/>
            <a:ext cx="231480" cy="246939"/>
          </a:xfrm>
          <a:prstGeom prst="rect">
            <a:avLst/>
          </a:prstGeom>
        </p:spPr>
      </p:pic>
      <p:pic>
        <p:nvPicPr>
          <p:cNvPr id="32" name="Picture 3" descr="05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89897" y="4518523"/>
            <a:ext cx="592503" cy="5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 descr="05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666" y="5358150"/>
            <a:ext cx="592503" cy="581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개체 9"/>
          <p:cNvGraphicFramePr>
            <a:graphicFrameLocks noChangeAspect="1"/>
          </p:cNvGraphicFramePr>
          <p:nvPr>
            <p:extLst/>
          </p:nvPr>
        </p:nvGraphicFramePr>
        <p:xfrm>
          <a:off x="7996380" y="742403"/>
          <a:ext cx="914400" cy="732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워크시트" showAsIcon="1" r:id="rId8" imgW="914400" imgH="771480" progId="Excel.Sheet.12">
                  <p:embed/>
                </p:oleObj>
              </mc:Choice>
              <mc:Fallback>
                <p:oleObj name="워크시트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96380" y="742403"/>
                        <a:ext cx="914400" cy="7321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0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3-3.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핵심 </a:t>
            </a:r>
            <a:r>
              <a:rPr lang="ko-KR" altLang="en-US" b="1" dirty="0" smtClean="0">
                <a:latin typeface="+mn-ea"/>
              </a:rPr>
              <a:t>추진 과제 요약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616069"/>
              </p:ext>
            </p:extLst>
          </p:nvPr>
        </p:nvGraphicFramePr>
        <p:xfrm>
          <a:off x="251522" y="1052736"/>
          <a:ext cx="8645790" cy="7200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0965"/>
                <a:gridCol w="1440965"/>
                <a:gridCol w="1440965"/>
                <a:gridCol w="1440965"/>
                <a:gridCol w="1440965"/>
                <a:gridCol w="1440965"/>
              </a:tblGrid>
              <a:tr h="216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법인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전략과제 현황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 smtClean="0">
                          <a:effectLst/>
                          <a:latin typeface="+mn-ea"/>
                          <a:ea typeface="+mn-ea"/>
                        </a:rPr>
                        <a:t>TOTAL</a:t>
                      </a:r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비고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가공비</a:t>
                      </a:r>
                      <a:r>
                        <a:rPr 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품질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기타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8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 smtClean="0">
                          <a:effectLst/>
                          <a:latin typeface="+mn-ea"/>
                          <a:ea typeface="+mn-ea"/>
                        </a:rPr>
                        <a:t>하노이 법인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931571"/>
              </p:ext>
            </p:extLst>
          </p:nvPr>
        </p:nvGraphicFramePr>
        <p:xfrm>
          <a:off x="251520" y="1849092"/>
          <a:ext cx="8640961" cy="460424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4056"/>
                <a:gridCol w="504056"/>
                <a:gridCol w="288032"/>
                <a:gridCol w="2598193"/>
                <a:gridCol w="593328"/>
                <a:gridCol w="480887"/>
                <a:gridCol w="504056"/>
                <a:gridCol w="648072"/>
                <a:gridCol w="648072"/>
                <a:gridCol w="576064"/>
                <a:gridCol w="576064"/>
                <a:gridCol w="720081"/>
              </a:tblGrid>
              <a:tr h="20984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핵심과제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일정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재무성과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($)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담당자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0984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과제명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현수준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종료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투자비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효과비용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187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제조</a:t>
                      </a:r>
                      <a:endParaRPr lang="en-US" altLang="ko-KR" sz="10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설비</a:t>
                      </a:r>
                      <a:endParaRPr lang="en-US" altLang="ko-KR" sz="10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유실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SYSTEM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고도화 활용 운영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건수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2023.06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SMD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설비 유실 개선을 통한 효율 향상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AXIAL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설비 유실 개선을 통한 효율 향상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81.8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Radial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설비 유실 개선을 통한 효율 향상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82.6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2023.10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생산성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2022.06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9845">
                <a:tc rowSpan="8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품질 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공정 파손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 유실 개선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공정 불량 개선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22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112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112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8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90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251520" y="723387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품질 경쟁력 향상</a:t>
            </a:r>
            <a:endParaRPr lang="en-US" altLang="ko-KR" b="1" dirty="0">
              <a:latin typeface="+mn-ea"/>
            </a:endParaRPr>
          </a:p>
        </p:txBody>
      </p:sp>
      <p:sp>
        <p:nvSpPr>
          <p:cNvPr id="19" name="설명선 1 18"/>
          <p:cNvSpPr/>
          <p:nvPr/>
        </p:nvSpPr>
        <p:spPr>
          <a:xfrm>
            <a:off x="301690" y="4724002"/>
            <a:ext cx="3600400" cy="1728192"/>
          </a:xfrm>
          <a:prstGeom prst="borderCallout1">
            <a:avLst>
              <a:gd name="adj1" fmla="val -306"/>
              <a:gd name="adj2" fmla="val 663"/>
              <a:gd name="adj3" fmla="val -48528"/>
              <a:gd name="adj4" fmla="val 106984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</a:rPr>
              <a:t>◌ 자동화 공정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1200" b="1" dirty="0" smtClean="0">
                <a:solidFill>
                  <a:prstClr val="black"/>
                </a:solidFill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-.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부품 유실 및 폐기 비용 감소 개선 활동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r>
              <a:rPr lang="en-US" altLang="ko-KR" sz="1200" dirty="0" smtClean="0">
                <a:solidFill>
                  <a:schemeClr val="tx1"/>
                </a:solidFill>
              </a:rPr>
              <a:t>     . </a:t>
            </a:r>
            <a:r>
              <a:rPr lang="ko-KR" altLang="en-US" sz="1200" dirty="0" smtClean="0">
                <a:solidFill>
                  <a:schemeClr val="tx1"/>
                </a:solidFill>
              </a:rPr>
              <a:t>제품 파손 및 폐기 </a:t>
            </a:r>
            <a:r>
              <a:rPr lang="en-US" altLang="ko-KR" sz="1200" dirty="0" smtClean="0">
                <a:solidFill>
                  <a:schemeClr val="tx1"/>
                </a:solidFill>
              </a:rPr>
              <a:t>WORST </a:t>
            </a:r>
            <a:r>
              <a:rPr lang="ko-KR" altLang="en-US" sz="1200" dirty="0" smtClean="0">
                <a:solidFill>
                  <a:schemeClr val="tx1"/>
                </a:solidFill>
              </a:rPr>
              <a:t>인자 개선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. </a:t>
            </a:r>
            <a:r>
              <a:rPr lang="ko-KR" altLang="en-US" sz="1200" dirty="0" smtClean="0">
                <a:solidFill>
                  <a:schemeClr val="tx1"/>
                </a:solidFill>
              </a:rPr>
              <a:t>부품 유형별 유실 파악 개선점 발굴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en-US" altLang="ko-KR" sz="1200" b="1" dirty="0">
              <a:solidFill>
                <a:schemeClr val="tx1"/>
              </a:solidFill>
            </a:endParaRPr>
          </a:p>
          <a:p>
            <a:pPr lvl="0"/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</a:rPr>
              <a:t> -.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공정 품질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WORST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불량 개선 활동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.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주별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자공정</a:t>
            </a:r>
            <a:r>
              <a:rPr lang="ko-KR" altLang="en-US" sz="1200" dirty="0" smtClean="0">
                <a:solidFill>
                  <a:schemeClr val="tx1"/>
                </a:solidFill>
              </a:rPr>
              <a:t> 품질 </a:t>
            </a:r>
            <a:r>
              <a:rPr lang="en-US" altLang="ko-KR" sz="1200" dirty="0" smtClean="0">
                <a:solidFill>
                  <a:schemeClr val="tx1"/>
                </a:solidFill>
              </a:rPr>
              <a:t>FEEDBACK </a:t>
            </a:r>
            <a:r>
              <a:rPr lang="ko-KR" altLang="en-US" sz="1200" dirty="0" smtClean="0">
                <a:solidFill>
                  <a:schemeClr val="tx1"/>
                </a:solidFill>
              </a:rPr>
              <a:t>개선 활동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    . </a:t>
            </a:r>
            <a:r>
              <a:rPr lang="ko-KR" altLang="en-US" sz="1200" dirty="0" smtClean="0">
                <a:solidFill>
                  <a:schemeClr val="tx1"/>
                </a:solidFill>
              </a:rPr>
              <a:t>부품 품질 개선점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pPr lvl="0"/>
            <a:r>
              <a:rPr lang="en-US" altLang="ko-KR" sz="1200" dirty="0" smtClean="0">
                <a:solidFill>
                  <a:prstClr val="black"/>
                </a:solidFill>
              </a:rPr>
              <a:t>  </a:t>
            </a:r>
            <a:r>
              <a:rPr lang="en-US" altLang="ko-KR" sz="1100" dirty="0" smtClean="0">
                <a:solidFill>
                  <a:prstClr val="black"/>
                </a:solidFill>
              </a:rPr>
              <a:t> 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835696" y="3066676"/>
            <a:ext cx="5328592" cy="1512168"/>
          </a:xfrm>
          <a:prstGeom prst="roundRect">
            <a:avLst>
              <a:gd name="adj" fmla="val 50000"/>
            </a:avLst>
          </a:prstGeom>
          <a:solidFill>
            <a:srgbClr val="B7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MQIS 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건수 감소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/   COPQ 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절감 </a:t>
            </a:r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공정 품질 강화</a:t>
            </a:r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835696" y="3486425"/>
            <a:ext cx="5328592" cy="67266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bg1"/>
                </a:solidFill>
              </a:rPr>
              <a:t>고객 만족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품질 경쟁력 확보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64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1" name="Rectangle 37"/>
          <p:cNvSpPr>
            <a:spLocks noChangeArrowheads="1"/>
          </p:cNvSpPr>
          <p:nvPr/>
        </p:nvSpPr>
        <p:spPr bwMode="auto">
          <a:xfrm>
            <a:off x="251520" y="723387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</a:t>
            </a:r>
            <a:endParaRPr lang="en-US" altLang="ko-KR" b="1" dirty="0">
              <a:latin typeface="+mn-ea"/>
            </a:endParaRPr>
          </a:p>
        </p:txBody>
      </p:sp>
      <p:sp>
        <p:nvSpPr>
          <p:cNvPr id="15" name="설명선 1 14"/>
          <p:cNvSpPr/>
          <p:nvPr/>
        </p:nvSpPr>
        <p:spPr>
          <a:xfrm>
            <a:off x="301690" y="1194468"/>
            <a:ext cx="3600400" cy="1728192"/>
          </a:xfrm>
          <a:prstGeom prst="borderCallout1">
            <a:avLst>
              <a:gd name="adj1" fmla="val 100006"/>
              <a:gd name="adj2" fmla="val 819"/>
              <a:gd name="adj3" fmla="val 153944"/>
              <a:gd name="adj4" fmla="val 106648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b="1" dirty="0" smtClean="0">
                <a:solidFill>
                  <a:schemeClr val="tx1"/>
                </a:solidFill>
              </a:rPr>
              <a:t>◌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자동화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1100" b="1" dirty="0" smtClean="0">
                <a:solidFill>
                  <a:prstClr val="black"/>
                </a:solidFill>
              </a:rPr>
              <a:t>   -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. SMD/AXIAL/RADIAL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설비 유실 개선</a:t>
            </a:r>
            <a:endParaRPr lang="en-US" altLang="ko-KR" sz="1200" b="1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sz="1100" dirty="0" smtClean="0">
                <a:solidFill>
                  <a:prstClr val="black"/>
                </a:solidFill>
              </a:rPr>
              <a:t>      . </a:t>
            </a:r>
            <a:r>
              <a:rPr lang="ko-KR" altLang="en-US" sz="1100" dirty="0" smtClean="0">
                <a:solidFill>
                  <a:prstClr val="black"/>
                </a:solidFill>
              </a:rPr>
              <a:t>구축된 </a:t>
            </a:r>
            <a:r>
              <a:rPr lang="en-US" altLang="ko-KR" sz="1100" dirty="0" smtClean="0">
                <a:solidFill>
                  <a:prstClr val="black"/>
                </a:solidFill>
              </a:rPr>
              <a:t>PM </a:t>
            </a:r>
            <a:r>
              <a:rPr lang="ko-KR" altLang="en-US" sz="1100" dirty="0" smtClean="0">
                <a:solidFill>
                  <a:prstClr val="black"/>
                </a:solidFill>
              </a:rPr>
              <a:t>운영 활동 및 지속 유지 관리 운영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sz="1100" dirty="0" smtClean="0">
                <a:solidFill>
                  <a:prstClr val="black"/>
                </a:solidFill>
              </a:rPr>
              <a:t>      .  </a:t>
            </a:r>
            <a:r>
              <a:rPr lang="ko-KR" altLang="en-US" sz="1100" dirty="0" smtClean="0">
                <a:solidFill>
                  <a:prstClr val="black"/>
                </a:solidFill>
              </a:rPr>
              <a:t>설비 성능저하 최소화 및 유실 개선과제 선정</a:t>
            </a:r>
            <a:endParaRPr lang="en-US" altLang="ko-KR" sz="1100" dirty="0" smtClean="0">
              <a:solidFill>
                <a:prstClr val="black"/>
              </a:solidFill>
            </a:endParaRPr>
          </a:p>
          <a:p>
            <a:pPr lvl="0"/>
            <a:endParaRPr lang="en-US" altLang="ko-KR" sz="1100" dirty="0" smtClean="0">
              <a:solidFill>
                <a:prstClr val="black"/>
              </a:solidFill>
            </a:endParaRPr>
          </a:p>
          <a:p>
            <a:pPr lvl="0"/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smtClean="0">
                <a:solidFill>
                  <a:prstClr val="black"/>
                </a:solidFill>
              </a:rPr>
              <a:t>  -. MES SYSTEM </a:t>
            </a:r>
            <a:r>
              <a:rPr lang="ko-KR" altLang="en-US" sz="1200" b="1" dirty="0" smtClean="0">
                <a:solidFill>
                  <a:prstClr val="black"/>
                </a:solidFill>
              </a:rPr>
              <a:t>고도화 운영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pPr lvl="0"/>
            <a:r>
              <a:rPr lang="en-US" altLang="ko-KR" sz="1200" dirty="0">
                <a:solidFill>
                  <a:prstClr val="black"/>
                </a:solidFill>
              </a:rPr>
              <a:t>      </a:t>
            </a:r>
            <a:r>
              <a:rPr lang="en-US" altLang="ko-KR" sz="1100" dirty="0">
                <a:solidFill>
                  <a:prstClr val="black"/>
                </a:solidFill>
              </a:rPr>
              <a:t>. </a:t>
            </a:r>
            <a:r>
              <a:rPr lang="ko-KR" altLang="en-US" sz="1100" dirty="0" smtClean="0">
                <a:solidFill>
                  <a:prstClr val="black"/>
                </a:solidFill>
              </a:rPr>
              <a:t>자동화 공정 </a:t>
            </a:r>
            <a:r>
              <a:rPr lang="en-US" altLang="ko-KR" sz="1100" dirty="0" smtClean="0">
                <a:solidFill>
                  <a:prstClr val="black"/>
                </a:solidFill>
              </a:rPr>
              <a:t>SYSTEM </a:t>
            </a:r>
            <a:r>
              <a:rPr lang="ko-KR" altLang="en-US" sz="1100" dirty="0" smtClean="0">
                <a:solidFill>
                  <a:prstClr val="black"/>
                </a:solidFill>
              </a:rPr>
              <a:t>활용 운영 최적화</a:t>
            </a:r>
            <a:endParaRPr lang="en-US" altLang="ko-KR" sz="1100" dirty="0">
              <a:solidFill>
                <a:prstClr val="black"/>
              </a:solidFill>
            </a:endParaRPr>
          </a:p>
          <a:p>
            <a:pPr lvl="0"/>
            <a:r>
              <a:rPr lang="en-US" altLang="ko-KR" sz="1100" dirty="0">
                <a:solidFill>
                  <a:prstClr val="black"/>
                </a:solidFill>
              </a:rPr>
              <a:t>      .  </a:t>
            </a:r>
            <a:r>
              <a:rPr lang="en-US" altLang="ko-KR" sz="1100" dirty="0" smtClean="0">
                <a:solidFill>
                  <a:prstClr val="black"/>
                </a:solidFill>
              </a:rPr>
              <a:t>DATA </a:t>
            </a:r>
            <a:r>
              <a:rPr lang="ko-KR" altLang="en-US" sz="1100" dirty="0" smtClean="0">
                <a:solidFill>
                  <a:prstClr val="black"/>
                </a:solidFill>
              </a:rPr>
              <a:t>유효성 검증 및 안정화 목표</a:t>
            </a:r>
            <a:endParaRPr lang="en-US" altLang="ko-KR" sz="1100" dirty="0" smtClean="0">
              <a:solidFill>
                <a:prstClr val="black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835696" y="3066676"/>
            <a:ext cx="5328592" cy="1512168"/>
          </a:xfrm>
          <a:prstGeom prst="roundRect">
            <a:avLst>
              <a:gd name="adj" fmla="val 50000"/>
            </a:avLst>
          </a:prstGeom>
          <a:solidFill>
            <a:srgbClr val="B7DE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설비 효율 향상 </a:t>
            </a:r>
            <a:r>
              <a:rPr lang="en-US" altLang="ko-KR" b="1" dirty="0" smtClean="0">
                <a:solidFill>
                  <a:schemeClr val="tx1"/>
                </a:solidFill>
              </a:rPr>
              <a:t>/ Time</a:t>
            </a:r>
            <a:r>
              <a:rPr lang="ko-KR" altLang="en-US" b="1" dirty="0" smtClean="0">
                <a:solidFill>
                  <a:schemeClr val="tx1"/>
                </a:solidFill>
              </a:rPr>
              <a:t>생산성 향상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제조원가 절감 </a:t>
            </a:r>
            <a:r>
              <a:rPr lang="en-US" altLang="ko-KR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납기 단축</a:t>
            </a:r>
            <a:endParaRPr lang="en-US" altLang="ko-KR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835696" y="3486425"/>
            <a:ext cx="5328592" cy="67266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solidFill>
                  <a:schemeClr val="bg1"/>
                </a:solidFill>
              </a:rPr>
              <a:t>OH </a:t>
            </a:r>
            <a:r>
              <a:rPr lang="ko-KR" altLang="en-US" b="1" dirty="0" smtClean="0">
                <a:solidFill>
                  <a:schemeClr val="bg1"/>
                </a:solidFill>
              </a:rPr>
              <a:t>달성 </a:t>
            </a:r>
            <a:r>
              <a:rPr lang="en-US" altLang="ko-KR" b="1" dirty="0" smtClean="0">
                <a:solidFill>
                  <a:schemeClr val="bg1"/>
                </a:solidFill>
              </a:rPr>
              <a:t>( </a:t>
            </a:r>
            <a:r>
              <a:rPr lang="ko-KR" altLang="en-US" b="1" dirty="0" smtClean="0">
                <a:solidFill>
                  <a:schemeClr val="bg1"/>
                </a:solidFill>
              </a:rPr>
              <a:t>수익성 극대화 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108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4" name="Rectangle 37"/>
          <p:cNvSpPr>
            <a:spLocks noChangeArrowheads="1"/>
          </p:cNvSpPr>
          <p:nvPr/>
        </p:nvSpPr>
        <p:spPr bwMode="auto">
          <a:xfrm>
            <a:off x="251520" y="720143"/>
            <a:ext cx="691276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448120"/>
              </p:ext>
            </p:extLst>
          </p:nvPr>
        </p:nvGraphicFramePr>
        <p:xfrm>
          <a:off x="388800" y="1116000"/>
          <a:ext cx="8360162" cy="5359086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4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MES</a:t>
                      </a:r>
                      <a:r>
                        <a:rPr lang="en-US" altLang="ko-KR" sz="1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SYSTEM </a:t>
                      </a:r>
                      <a:r>
                        <a:rPr lang="ko-KR" altLang="en-US" sz="1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고도화 활용 운영</a:t>
                      </a:r>
                      <a:endParaRPr lang="ko-KR" altLang="en-US" sz="1400" b="1" kern="12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2022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2023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50" b="1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5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 진 수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</a:t>
                      </a:r>
                      <a:endParaRPr lang="en-US" sz="12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수기작성 → </a:t>
                      </a:r>
                      <a:r>
                        <a:rPr lang="en-US" altLang="ko-KR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 </a:t>
                      </a:r>
                      <a:r>
                        <a:rPr lang="ko-KR" altLang="en-US" sz="1000" b="0" i="0" u="none" strike="noStrike" kern="0" cap="none" spc="0" baseline="0" dirty="0" smtClean="0">
                          <a:solidFill>
                            <a:schemeClr val="tx1"/>
                          </a:solidFill>
                          <a:effectLst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관리 활용</a:t>
                      </a:r>
                      <a:endParaRPr lang="en-US" sz="1000" b="0" i="0" u="none" strike="noStrike" kern="0" cap="none" spc="0" baseline="0" dirty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800" b="0" i="0" u="none" strike="noStrike" kern="0" cap="none" spc="0" baseline="0">
                          <a:solidFill>
                            <a:srgbClr val="000000"/>
                          </a:solidFill>
                          <a:uFillTx/>
                        </a:defRPr>
                      </a:pPr>
                      <a:r>
                        <a:rPr lang="en-US" sz="1000" b="0" baseline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PART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전체 바코드화 운영 </a:t>
                      </a:r>
                      <a:endParaRPr lang="en-US" altLang="ko-KR" sz="1000" b="0" i="0" u="none" strike="noStrike" kern="0" cap="none" spc="0" baseline="0" dirty="0" smtClean="0">
                        <a:solidFill>
                          <a:schemeClr val="tx1"/>
                        </a:solidFill>
                        <a:effectLst/>
                        <a:uFillTx/>
                        <a:latin typeface="맑은 고딕" panose="020B0503020000020004" pitchFamily="50" charset="-127"/>
                        <a:ea typeface="+mn-ea"/>
                        <a:cs typeface="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공정운영의 체계화</a:t>
                      </a:r>
                      <a:endParaRPr lang="en-US" sz="1000" b="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8012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SHEET</a:t>
                      </a:r>
                      <a:r>
                        <a:rPr 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및 기록 업무 시간의 낭비 요소 제거</a:t>
                      </a:r>
                      <a:endParaRPr lang="en-US" altLang="ko-KR" sz="1000" b="0" baseline="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</a:t>
                      </a:r>
                      <a:r>
                        <a:rPr lang="en-US" altLang="ko-KR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SYSTEM</a:t>
                      </a:r>
                      <a:r>
                        <a:rPr 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활용 정합성 향상에 따른 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신뢰성 확보</a:t>
                      </a:r>
                      <a:endParaRPr lang="en-US" sz="1000" b="1" baseline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:</a:t>
                      </a:r>
                      <a:endParaRPr lang="en-US" sz="12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endParaRPr lang="en-US" sz="1000" b="1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1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◌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투자비용</a:t>
                      </a:r>
                      <a:r>
                        <a:rPr lang="en-US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개선점에 따른 협의 진행</a:t>
                      </a:r>
                      <a:r>
                        <a:rPr lang="en-US" altLang="ko-KR" sz="1000" b="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sz="1000" b="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</a:t>
                      </a:r>
                    </a:p>
                  </a:txBody>
                  <a:tcPr marL="45153" marR="45153" marT="45155" marB="45155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49942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6839"/>
              </p:ext>
            </p:extLst>
          </p:nvPr>
        </p:nvGraphicFramePr>
        <p:xfrm>
          <a:off x="4788024" y="2740495"/>
          <a:ext cx="3856801" cy="64807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6045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KPI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단위</a:t>
                      </a: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현수준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비고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MES</a:t>
                      </a:r>
                      <a:r>
                        <a:rPr lang="en-US" sz="1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 SYSTEM </a:t>
                      </a:r>
                    </a:p>
                    <a:p>
                      <a:pPr lvl="0" algn="ctr" rtl="0" fontAlgn="t"/>
                      <a:r>
                        <a:rPr lang="ko-KR" altLang="en-US" sz="11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고도화 운영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t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itchFamily="50"/>
                          <a:ea typeface="맑은 고딕" pitchFamily="50"/>
                        </a:rPr>
                        <a:t>건수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0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b="1" dirty="0" smtClean="0">
                          <a:effectLst/>
                        </a:rPr>
                        <a:t>6</a:t>
                      </a:r>
                      <a:endParaRPr lang="en-US" sz="14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000" b="1" dirty="0" smtClean="0">
                          <a:effectLst/>
                        </a:rPr>
                        <a:t>신뢰성 확보</a:t>
                      </a:r>
                      <a:endParaRPr lang="en-US" sz="1000" b="1" dirty="0">
                        <a:effectLst/>
                      </a:endParaRPr>
                    </a:p>
                  </a:txBody>
                  <a:tcPr marL="9524" marR="9524" marT="9524" marB="0" anchor="ctr">
                    <a:lnL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4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810941"/>
              </p:ext>
            </p:extLst>
          </p:nvPr>
        </p:nvGraphicFramePr>
        <p:xfrm>
          <a:off x="454079" y="5085184"/>
          <a:ext cx="8229603" cy="1296145"/>
        </p:xfrm>
        <a:graphic>
          <a:graphicData uri="http://schemas.openxmlformats.org/drawingml/2006/table">
            <a:tbl>
              <a:tblPr/>
              <a:tblGrid>
                <a:gridCol w="2721951"/>
                <a:gridCol w="458971"/>
                <a:gridCol w="458971"/>
                <a:gridCol w="458971"/>
                <a:gridCol w="458971"/>
                <a:gridCol w="458971"/>
                <a:gridCol w="458971"/>
                <a:gridCol w="458971"/>
                <a:gridCol w="458971"/>
                <a:gridCol w="458971"/>
                <a:gridCol w="458971"/>
                <a:gridCol w="458971"/>
                <a:gridCol w="458971"/>
              </a:tblGrid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Items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기초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및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전공정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바코드 생성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공정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활용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방안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및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교육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진행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→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담당자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선정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운영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•DATA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정합성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검증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및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개선점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진행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•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유효성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평가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지속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유지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운영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76" marR="6376" marT="6376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239852" y="5486414"/>
            <a:ext cx="828092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3563888" y="5733256"/>
            <a:ext cx="1800200" cy="8238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5076056" y="5988335"/>
            <a:ext cx="1728192" cy="1298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6516216" y="6248156"/>
            <a:ext cx="2128609" cy="1298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3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1"/>
          <p:cNvSpPr/>
          <p:nvPr/>
        </p:nvSpPr>
        <p:spPr>
          <a:xfrm>
            <a:off x="251520" y="1628800"/>
            <a:ext cx="8640960" cy="46720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– MES SYSTEM </a:t>
            </a:r>
            <a:r>
              <a:rPr lang="ko-KR" altLang="en-US" b="1" dirty="0" smtClean="0">
                <a:latin typeface="+mn-ea"/>
              </a:rPr>
              <a:t>고도화</a:t>
            </a:r>
            <a:endParaRPr lang="en-US" altLang="ko-KR" b="1" dirty="0">
              <a:latin typeface="+mn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-1911556" y="332656"/>
            <a:ext cx="10588013" cy="7110946"/>
            <a:chOff x="-1911556" y="332656"/>
            <a:chExt cx="10431958" cy="7110946"/>
          </a:xfrm>
        </p:grpSpPr>
        <p:sp>
          <p:nvSpPr>
            <p:cNvPr id="158" name="막힌 원호 157"/>
            <p:cNvSpPr/>
            <p:nvPr/>
          </p:nvSpPr>
          <p:spPr>
            <a:xfrm>
              <a:off x="-1911556" y="332656"/>
              <a:ext cx="5482516" cy="7110946"/>
            </a:xfrm>
            <a:prstGeom prst="blockArc">
              <a:avLst>
                <a:gd name="adj1" fmla="val 18900000"/>
                <a:gd name="adj2" fmla="val 2873453"/>
                <a:gd name="adj3" fmla="val 2719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자유형 142"/>
            <p:cNvSpPr/>
            <p:nvPr/>
          </p:nvSpPr>
          <p:spPr>
            <a:xfrm>
              <a:off x="3887575" y="3896997"/>
              <a:ext cx="1595577" cy="2570057"/>
            </a:xfrm>
            <a:custGeom>
              <a:avLst/>
              <a:gdLst>
                <a:gd name="connsiteX0" fmla="*/ 0 w 1595577"/>
                <a:gd name="connsiteY0" fmla="*/ 0 h 2570057"/>
                <a:gd name="connsiteX1" fmla="*/ 1595577 w 1595577"/>
                <a:gd name="connsiteY1" fmla="*/ 0 h 2570057"/>
                <a:gd name="connsiteX2" fmla="*/ 1595577 w 1595577"/>
                <a:gd name="connsiteY2" fmla="*/ 2570057 h 2570057"/>
                <a:gd name="connsiteX3" fmla="*/ 0 w 1595577"/>
                <a:gd name="connsiteY3" fmla="*/ 2570057 h 2570057"/>
                <a:gd name="connsiteX4" fmla="*/ 0 w 1595577"/>
                <a:gd name="connsiteY4" fmla="*/ 0 h 257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577" h="2570057">
                  <a:moveTo>
                    <a:pt x="0" y="0"/>
                  </a:moveTo>
                  <a:lnTo>
                    <a:pt x="1595577" y="0"/>
                  </a:lnTo>
                  <a:lnTo>
                    <a:pt x="1595577" y="2570057"/>
                  </a:lnTo>
                  <a:lnTo>
                    <a:pt x="0" y="257005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6873" rIns="0" bIns="0" numCol="1" spcCol="1270" anchor="t" anchorCtr="0">
              <a:noAutofit/>
            </a:bodyPr>
            <a:lstStyle/>
            <a:p>
              <a:pPr lvl="0" algn="l" defTabSz="1644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700" kern="1200"/>
            </a:p>
          </p:txBody>
        </p:sp>
        <p:sp>
          <p:nvSpPr>
            <p:cNvPr id="144" name="자유형 143"/>
            <p:cNvSpPr/>
            <p:nvPr/>
          </p:nvSpPr>
          <p:spPr>
            <a:xfrm>
              <a:off x="6104748" y="3896997"/>
              <a:ext cx="1595577" cy="2570057"/>
            </a:xfrm>
            <a:custGeom>
              <a:avLst/>
              <a:gdLst>
                <a:gd name="connsiteX0" fmla="*/ 0 w 1595577"/>
                <a:gd name="connsiteY0" fmla="*/ 0 h 2570057"/>
                <a:gd name="connsiteX1" fmla="*/ 1595577 w 1595577"/>
                <a:gd name="connsiteY1" fmla="*/ 0 h 2570057"/>
                <a:gd name="connsiteX2" fmla="*/ 1595577 w 1595577"/>
                <a:gd name="connsiteY2" fmla="*/ 2570057 h 2570057"/>
                <a:gd name="connsiteX3" fmla="*/ 0 w 1595577"/>
                <a:gd name="connsiteY3" fmla="*/ 2570057 h 2570057"/>
                <a:gd name="connsiteX4" fmla="*/ 0 w 1595577"/>
                <a:gd name="connsiteY4" fmla="*/ 0 h 257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5577" h="2570057">
                  <a:moveTo>
                    <a:pt x="0" y="0"/>
                  </a:moveTo>
                  <a:lnTo>
                    <a:pt x="1595577" y="0"/>
                  </a:lnTo>
                  <a:lnTo>
                    <a:pt x="1595577" y="2570057"/>
                  </a:lnTo>
                  <a:lnTo>
                    <a:pt x="0" y="2570057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scene3d>
              <a:camera prst="orthographicFront"/>
              <a:lightRig rig="flat" dir="t"/>
            </a:scene3d>
            <a:sp3d/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126873" rIns="0" bIns="0" numCol="1" spcCol="1270" anchor="t" anchorCtr="0">
              <a:noAutofit/>
            </a:bodyPr>
            <a:lstStyle/>
            <a:p>
              <a:pPr lvl="0" algn="l" defTabSz="1644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700" kern="1200"/>
            </a:p>
          </p:txBody>
        </p:sp>
        <p:sp>
          <p:nvSpPr>
            <p:cNvPr id="145" name="자유형 144"/>
            <p:cNvSpPr/>
            <p:nvPr/>
          </p:nvSpPr>
          <p:spPr>
            <a:xfrm>
              <a:off x="3762567" y="4135489"/>
              <a:ext cx="4757834" cy="490253"/>
            </a:xfrm>
            <a:custGeom>
              <a:avLst/>
              <a:gdLst>
                <a:gd name="connsiteX0" fmla="*/ 0 w 5229604"/>
                <a:gd name="connsiteY0" fmla="*/ 0 h 812800"/>
                <a:gd name="connsiteX1" fmla="*/ 5229604 w 5229604"/>
                <a:gd name="connsiteY1" fmla="*/ 0 h 812800"/>
                <a:gd name="connsiteX2" fmla="*/ 5229604 w 5229604"/>
                <a:gd name="connsiteY2" fmla="*/ 812800 h 812800"/>
                <a:gd name="connsiteX3" fmla="*/ 0 w 5229604"/>
                <a:gd name="connsiteY3" fmla="*/ 812800 h 812800"/>
                <a:gd name="connsiteX4" fmla="*/ 0 w 5229604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604" h="812800">
                  <a:moveTo>
                    <a:pt x="0" y="0"/>
                  </a:moveTo>
                  <a:lnTo>
                    <a:pt x="5229604" y="0"/>
                  </a:lnTo>
                  <a:lnTo>
                    <a:pt x="5229604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  <a:alpha val="79000"/>
              </a:schemeClr>
            </a:solidFill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5160" tIns="30480" rIns="30480" bIns="30480" numCol="1" spcCol="1270" anchor="t" anchorCtr="0">
              <a:noAutofit/>
            </a:bodyPr>
            <a:lstStyle/>
            <a:p>
              <a:pPr lvl="0" algn="l" defTabSz="5334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현장 </a:t>
              </a:r>
              <a:r>
                <a:rPr lang="ko-KR" altLang="en-US" sz="1000" b="1" dirty="0" err="1" smtClean="0">
                  <a:solidFill>
                    <a:schemeClr val="bg1"/>
                  </a:solidFill>
                  <a:latin typeface="+mn-ea"/>
                </a:rPr>
                <a:t>전설비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 등급평가 등록</a:t>
              </a:r>
              <a:endParaRPr lang="en-US" altLang="ko-KR" sz="1000" b="1" kern="1200" dirty="0" smtClean="0">
                <a:solidFill>
                  <a:schemeClr val="bg1"/>
                </a:solidFill>
                <a:latin typeface="+mn-ea"/>
              </a:endParaRPr>
            </a:p>
            <a:p>
              <a:pPr lvl="0" algn="l" defTabSz="5334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000" b="1" kern="1200" dirty="0" smtClea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000" b="1" kern="1200" dirty="0" smtClean="0">
                  <a:solidFill>
                    <a:schemeClr val="bg1"/>
                  </a:solidFill>
                  <a:latin typeface="+mn-ea"/>
                </a:rPr>
                <a:t>▶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설비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LIST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등록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/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평가 기준수립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/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변경 사항 및 년간 기록평가 운영 </a:t>
              </a:r>
              <a:endParaRPr lang="en-US" altLang="ko-KR" sz="1000" b="1" kern="1200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3031165" y="4077072"/>
              <a:ext cx="1016000" cy="612816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7" name="자유형 146"/>
            <p:cNvSpPr/>
            <p:nvPr/>
          </p:nvSpPr>
          <p:spPr>
            <a:xfrm>
              <a:off x="3656167" y="4873733"/>
              <a:ext cx="4864234" cy="490253"/>
            </a:xfrm>
            <a:custGeom>
              <a:avLst/>
              <a:gdLst>
                <a:gd name="connsiteX0" fmla="*/ 0 w 4934151"/>
                <a:gd name="connsiteY0" fmla="*/ 0 h 812800"/>
                <a:gd name="connsiteX1" fmla="*/ 4934151 w 4934151"/>
                <a:gd name="connsiteY1" fmla="*/ 0 h 812800"/>
                <a:gd name="connsiteX2" fmla="*/ 4934151 w 4934151"/>
                <a:gd name="connsiteY2" fmla="*/ 812800 h 812800"/>
                <a:gd name="connsiteX3" fmla="*/ 0 w 4934151"/>
                <a:gd name="connsiteY3" fmla="*/ 812800 h 812800"/>
                <a:gd name="connsiteX4" fmla="*/ 0 w 4934151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4151" h="812800">
                  <a:moveTo>
                    <a:pt x="0" y="0"/>
                  </a:moveTo>
                  <a:lnTo>
                    <a:pt x="4934151" y="0"/>
                  </a:lnTo>
                  <a:lnTo>
                    <a:pt x="4934151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5160" tIns="30480" rIns="30480" bIns="30480" numCol="1" spcCol="1270" anchor="t" anchorCtr="0">
              <a:noAutofit/>
            </a:bodyPr>
            <a:lstStyle/>
            <a:p>
              <a:pPr lvl="0" algn="l" defTabSz="5334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설비의 이상발생 이력 등록</a:t>
              </a:r>
              <a:endParaRPr lang="en-US" altLang="ko-KR" sz="1000" b="1" kern="1200" dirty="0" smtClean="0">
                <a:solidFill>
                  <a:schemeClr val="bg1"/>
                </a:solidFill>
                <a:latin typeface="+mn-ea"/>
              </a:endParaRPr>
            </a:p>
            <a:p>
              <a:pPr lvl="0" algn="l" defTabSz="5334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000" b="1" kern="1200" dirty="0" smtClean="0">
                  <a:solidFill>
                    <a:schemeClr val="bg1"/>
                  </a:solidFill>
                  <a:latin typeface="+mn-ea"/>
                </a:rPr>
                <a:t>▶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바코드부착 → 이상발생 등록 → 수리진행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교체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점검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조정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)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 → 결과 이력 </a:t>
              </a:r>
              <a:endParaRPr lang="en-US" altLang="ko-KR" sz="1000" b="1" kern="1200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2894744" y="4812451"/>
              <a:ext cx="1016000" cy="612816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1" name="자유형 150"/>
            <p:cNvSpPr/>
            <p:nvPr/>
          </p:nvSpPr>
          <p:spPr>
            <a:xfrm>
              <a:off x="3434635" y="5625946"/>
              <a:ext cx="5085766" cy="504922"/>
            </a:xfrm>
            <a:custGeom>
              <a:avLst/>
              <a:gdLst>
                <a:gd name="connsiteX0" fmla="*/ 0 w 5229604"/>
                <a:gd name="connsiteY0" fmla="*/ 0 h 812800"/>
                <a:gd name="connsiteX1" fmla="*/ 5229604 w 5229604"/>
                <a:gd name="connsiteY1" fmla="*/ 0 h 812800"/>
                <a:gd name="connsiteX2" fmla="*/ 5229604 w 5229604"/>
                <a:gd name="connsiteY2" fmla="*/ 812800 h 812800"/>
                <a:gd name="connsiteX3" fmla="*/ 0 w 5229604"/>
                <a:gd name="connsiteY3" fmla="*/ 812800 h 812800"/>
                <a:gd name="connsiteX4" fmla="*/ 0 w 5229604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604" h="812800">
                  <a:moveTo>
                    <a:pt x="0" y="0"/>
                  </a:moveTo>
                  <a:lnTo>
                    <a:pt x="5229604" y="0"/>
                  </a:lnTo>
                  <a:lnTo>
                    <a:pt x="5229604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59000"/>
              </a:srgbClr>
            </a:solidFill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6000" tIns="32400" rIns="0" bIns="32400" numCol="1" spcCol="1270" anchor="t" anchorCtr="0">
              <a:noAutofit/>
            </a:bodyPr>
            <a:lstStyle/>
            <a:p>
              <a:pPr lvl="0" algn="l" defTabSz="533400" latinLnBrk="1">
                <a:spcBef>
                  <a:spcPct val="0"/>
                </a:spcBef>
              </a:pPr>
              <a:r>
                <a:rPr lang="en-US" altLang="ko-KR" sz="1000" b="1" dirty="0" smtClean="0">
                  <a:latin typeface="+mn-ea"/>
                </a:rPr>
                <a:t>PM </a:t>
              </a:r>
              <a:r>
                <a:rPr lang="ko-KR" altLang="en-US" sz="1000" b="1" dirty="0" smtClean="0">
                  <a:latin typeface="+mn-ea"/>
                </a:rPr>
                <a:t>운영 </a:t>
              </a:r>
              <a:r>
                <a:rPr lang="en-US" altLang="ko-KR" sz="1000" b="1" dirty="0" smtClean="0">
                  <a:latin typeface="+mn-ea"/>
                </a:rPr>
                <a:t>PLAN </a:t>
              </a:r>
              <a:r>
                <a:rPr lang="ko-KR" altLang="en-US" sz="1000" b="1" dirty="0" smtClean="0">
                  <a:latin typeface="+mn-ea"/>
                </a:rPr>
                <a:t>관리</a:t>
              </a:r>
              <a:endParaRPr lang="en-US" altLang="ko-KR" sz="1000" b="1" kern="1200" dirty="0" smtClean="0">
                <a:latin typeface="+mn-ea"/>
              </a:endParaRPr>
            </a:p>
            <a:p>
              <a:pPr lvl="0" algn="l" defTabSz="533400" latinLnBrk="1">
                <a:spcBef>
                  <a:spcPts val="600"/>
                </a:spcBef>
                <a:spcAft>
                  <a:spcPts val="0"/>
                </a:spcAft>
              </a:pPr>
              <a:r>
                <a:rPr lang="ko-KR" altLang="en-US" sz="1000" kern="1200" dirty="0" smtClean="0">
                  <a:latin typeface="+mn-ea"/>
                </a:rPr>
                <a:t>▶</a:t>
              </a:r>
              <a:r>
                <a:rPr lang="ko-KR" altLang="en-US" sz="1000" dirty="0" smtClean="0">
                  <a:latin typeface="+mn-ea"/>
                </a:rPr>
                <a:t>점검항목 선정 </a:t>
              </a:r>
              <a:r>
                <a:rPr lang="en-US" altLang="ko-KR" sz="1000" dirty="0" smtClean="0">
                  <a:latin typeface="+mn-ea"/>
                </a:rPr>
                <a:t>/ PLAN </a:t>
              </a:r>
              <a:r>
                <a:rPr lang="ko-KR" altLang="en-US" sz="1000" dirty="0" smtClean="0">
                  <a:latin typeface="+mn-ea"/>
                </a:rPr>
                <a:t>등록 </a:t>
              </a:r>
              <a:r>
                <a:rPr lang="en-US" altLang="ko-KR" sz="1000" dirty="0" smtClean="0">
                  <a:latin typeface="+mn-ea"/>
                </a:rPr>
                <a:t>/ </a:t>
              </a:r>
              <a:r>
                <a:rPr lang="ko-KR" altLang="en-US" sz="1000" dirty="0" smtClean="0">
                  <a:latin typeface="+mn-ea"/>
                </a:rPr>
                <a:t>실행 단계 </a:t>
              </a:r>
              <a:r>
                <a:rPr lang="en-US" altLang="ko-KR" sz="1000" dirty="0" smtClean="0">
                  <a:latin typeface="+mn-ea"/>
                </a:rPr>
                <a:t>/ </a:t>
              </a:r>
              <a:r>
                <a:rPr lang="ko-KR" altLang="en-US" sz="1000" dirty="0" smtClean="0">
                  <a:latin typeface="+mn-ea"/>
                </a:rPr>
                <a:t>실적등록 </a:t>
              </a:r>
              <a:r>
                <a:rPr lang="en-US" altLang="ko-KR" sz="1000" dirty="0" smtClean="0">
                  <a:latin typeface="+mn-ea"/>
                </a:rPr>
                <a:t>/ </a:t>
              </a:r>
              <a:r>
                <a:rPr lang="ko-KR" altLang="en-US" sz="1000" dirty="0" smtClean="0">
                  <a:latin typeface="+mn-ea"/>
                </a:rPr>
                <a:t>월</a:t>
              </a:r>
              <a:r>
                <a:rPr lang="en-US" altLang="ko-KR" sz="1000" dirty="0" smtClean="0">
                  <a:latin typeface="+mn-ea"/>
                </a:rPr>
                <a:t>,</a:t>
              </a:r>
              <a:r>
                <a:rPr lang="ko-KR" altLang="en-US" sz="1000" dirty="0" smtClean="0">
                  <a:latin typeface="+mn-ea"/>
                </a:rPr>
                <a:t>분기</a:t>
              </a:r>
              <a:r>
                <a:rPr lang="en-US" altLang="ko-KR" sz="1000" dirty="0" smtClean="0">
                  <a:latin typeface="+mn-ea"/>
                </a:rPr>
                <a:t>,</a:t>
              </a:r>
              <a:r>
                <a:rPr lang="ko-KR" altLang="en-US" sz="1000" dirty="0" smtClean="0">
                  <a:latin typeface="+mn-ea"/>
                </a:rPr>
                <a:t>반기</a:t>
              </a:r>
              <a:r>
                <a:rPr lang="en-US" altLang="ko-KR" sz="1000" dirty="0" smtClean="0">
                  <a:latin typeface="+mn-ea"/>
                </a:rPr>
                <a:t>,</a:t>
              </a:r>
              <a:r>
                <a:rPr lang="ko-KR" altLang="en-US" sz="1000" dirty="0" smtClean="0">
                  <a:latin typeface="+mn-ea"/>
                </a:rPr>
                <a:t>년간 관리</a:t>
              </a:r>
              <a:endParaRPr lang="en-US" altLang="ko-KR" sz="1000" kern="1200" dirty="0" smtClean="0">
                <a:latin typeface="+mn-ea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2640166" y="5576250"/>
              <a:ext cx="1016000" cy="612816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4">
                <a:hueOff val="10395692"/>
                <a:satOff val="-47968"/>
                <a:lumOff val="1765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4" name="TextBox 153"/>
            <p:cNvSpPr txBox="1"/>
            <p:nvPr/>
          </p:nvSpPr>
          <p:spPr>
            <a:xfrm>
              <a:off x="3170967" y="4270231"/>
              <a:ext cx="7110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설비등급</a:t>
              </a:r>
              <a:endParaRPr lang="ko-KR" altLang="en-US" sz="1000" b="1" dirty="0"/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051564" y="5008854"/>
              <a:ext cx="7110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이상발생</a:t>
              </a:r>
              <a:endParaRPr lang="ko-KR" altLang="en-US" sz="1000" b="1" dirty="0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2662492" y="5701656"/>
              <a:ext cx="9670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설비</a:t>
              </a:r>
              <a:endParaRPr lang="en-US" altLang="ko-KR" sz="1000" b="1" dirty="0" smtClean="0"/>
            </a:p>
            <a:p>
              <a:pPr algn="ctr"/>
              <a:r>
                <a:rPr lang="ko-KR" altLang="en-US" sz="1000" b="1" dirty="0" smtClean="0"/>
                <a:t>예방점검</a:t>
              </a:r>
              <a:endParaRPr lang="en-US" altLang="ko-KR" sz="1000" b="1" dirty="0" smtClean="0"/>
            </a:p>
          </p:txBody>
        </p:sp>
        <p:sp>
          <p:nvSpPr>
            <p:cNvPr id="157" name="타원 156"/>
            <p:cNvSpPr/>
            <p:nvPr/>
          </p:nvSpPr>
          <p:spPr>
            <a:xfrm>
              <a:off x="387227" y="2602093"/>
              <a:ext cx="2326714" cy="247085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36000">
                  <a:schemeClr val="accent1">
                    <a:lumMod val="97000"/>
                    <a:lumOff val="3000"/>
                  </a:schemeClr>
                </a:gs>
                <a:gs pos="82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ko-KR" sz="2100" b="1" dirty="0" smtClean="0">
                  <a:latin typeface="+mn-ea"/>
                </a:rPr>
                <a:t>MES</a:t>
              </a:r>
            </a:p>
            <a:p>
              <a:pPr algn="ctr"/>
              <a:r>
                <a:rPr lang="en-US" altLang="ko-KR" sz="2100" b="1" dirty="0" smtClean="0">
                  <a:latin typeface="+mn-ea"/>
                </a:rPr>
                <a:t>SYSTEM</a:t>
              </a:r>
              <a:endParaRPr lang="en-US" altLang="ko-KR" sz="2100" b="1" dirty="0">
                <a:latin typeface="+mn-ea"/>
              </a:endParaRPr>
            </a:p>
            <a:p>
              <a:pPr algn="ctr"/>
              <a:r>
                <a:rPr lang="ko-KR" altLang="en-US" sz="2100" b="1" dirty="0" smtClean="0">
                  <a:latin typeface="+mn-ea"/>
                </a:rPr>
                <a:t>고도화 활용</a:t>
              </a:r>
              <a:r>
                <a:rPr lang="en-US" altLang="ko-KR" sz="2100" b="1" dirty="0" smtClean="0">
                  <a:latin typeface="+mn-ea"/>
                </a:rPr>
                <a:t> </a:t>
              </a:r>
              <a:endParaRPr lang="ko-KR" altLang="en-US" sz="2100" b="1" dirty="0">
                <a:latin typeface="+mn-ea"/>
              </a:endParaRPr>
            </a:p>
          </p:txBody>
        </p:sp>
        <p:sp>
          <p:nvSpPr>
            <p:cNvPr id="160" name="자유형 159"/>
            <p:cNvSpPr/>
            <p:nvPr/>
          </p:nvSpPr>
          <p:spPr>
            <a:xfrm>
              <a:off x="3434635" y="1861161"/>
              <a:ext cx="5085766" cy="490253"/>
            </a:xfrm>
            <a:custGeom>
              <a:avLst/>
              <a:gdLst>
                <a:gd name="connsiteX0" fmla="*/ 0 w 5229604"/>
                <a:gd name="connsiteY0" fmla="*/ 0 h 812800"/>
                <a:gd name="connsiteX1" fmla="*/ 5229604 w 5229604"/>
                <a:gd name="connsiteY1" fmla="*/ 0 h 812800"/>
                <a:gd name="connsiteX2" fmla="*/ 5229604 w 5229604"/>
                <a:gd name="connsiteY2" fmla="*/ 812800 h 812800"/>
                <a:gd name="connsiteX3" fmla="*/ 0 w 5229604"/>
                <a:gd name="connsiteY3" fmla="*/ 812800 h 812800"/>
                <a:gd name="connsiteX4" fmla="*/ 0 w 5229604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604" h="812800">
                  <a:moveTo>
                    <a:pt x="0" y="0"/>
                  </a:moveTo>
                  <a:lnTo>
                    <a:pt x="5229604" y="0"/>
                  </a:lnTo>
                  <a:lnTo>
                    <a:pt x="5229604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50000"/>
                <a:alpha val="78000"/>
              </a:schemeClr>
            </a:solidFill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5160" tIns="30480" rIns="30480" bIns="30480" numCol="1" spcCol="1270" anchor="t" anchorCtr="0">
              <a:noAutofit/>
            </a:bodyPr>
            <a:lstStyle/>
            <a:p>
              <a:pPr lvl="0" algn="l" defTabSz="5334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MASK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관리 주요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POINT</a:t>
              </a:r>
            </a:p>
            <a:p>
              <a:pPr lvl="0" algn="l" defTabSz="5334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000" b="1" kern="1200" dirty="0" smtClean="0">
                  <a:solidFill>
                    <a:schemeClr val="bg1"/>
                  </a:solidFill>
                  <a:latin typeface="+mn-ea"/>
                </a:rPr>
                <a:t>▶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입고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/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관리번호 부여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부착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/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사용횟수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/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외관검사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/ </a:t>
              </a:r>
              <a:r>
                <a:rPr lang="en-US" altLang="ko-KR" sz="1000" b="1" dirty="0" err="1" smtClean="0">
                  <a:solidFill>
                    <a:srgbClr val="FF0000"/>
                  </a:solidFill>
                  <a:latin typeface="+mn-ea"/>
                </a:rPr>
                <a:t>Tensition</a:t>
              </a:r>
              <a:r>
                <a:rPr lang="en-US" altLang="ko-KR" sz="1000" b="1" dirty="0" smtClean="0">
                  <a:solidFill>
                    <a:srgbClr val="FF0000"/>
                  </a:solidFill>
                  <a:latin typeface="+mn-ea"/>
                </a:rPr>
                <a:t>/ </a:t>
              </a:r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</a:rPr>
                <a:t>폐기</a:t>
              </a:r>
              <a:r>
                <a:rPr lang="en-US" altLang="ko-KR" sz="1000" b="1" dirty="0" smtClean="0">
                  <a:solidFill>
                    <a:srgbClr val="FF0000"/>
                  </a:solidFill>
                  <a:latin typeface="+mn-ea"/>
                </a:rPr>
                <a:t>,</a:t>
              </a:r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</a:rPr>
                <a:t>수명</a:t>
              </a:r>
              <a:r>
                <a:rPr lang="en-US" altLang="ko-KR" sz="10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r>
                <a:rPr lang="ko-KR" altLang="en-US" sz="1000" b="1" dirty="0" smtClean="0">
                  <a:solidFill>
                    <a:srgbClr val="FF0000"/>
                  </a:solidFill>
                  <a:latin typeface="+mn-ea"/>
                </a:rPr>
                <a:t> </a:t>
              </a:r>
              <a:endParaRPr lang="en-US" altLang="ko-KR" sz="1000" b="1" kern="1200" dirty="0" smtClea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161" name="타원 160"/>
            <p:cNvSpPr/>
            <p:nvPr/>
          </p:nvSpPr>
          <p:spPr>
            <a:xfrm>
              <a:off x="2641494" y="1809622"/>
              <a:ext cx="1016000" cy="612816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2" name="자유형 161"/>
            <p:cNvSpPr/>
            <p:nvPr/>
          </p:nvSpPr>
          <p:spPr>
            <a:xfrm>
              <a:off x="3629574" y="2596540"/>
              <a:ext cx="4890828" cy="490253"/>
            </a:xfrm>
            <a:custGeom>
              <a:avLst/>
              <a:gdLst>
                <a:gd name="connsiteX0" fmla="*/ 0 w 4934151"/>
                <a:gd name="connsiteY0" fmla="*/ 0 h 812800"/>
                <a:gd name="connsiteX1" fmla="*/ 4934151 w 4934151"/>
                <a:gd name="connsiteY1" fmla="*/ 0 h 812800"/>
                <a:gd name="connsiteX2" fmla="*/ 4934151 w 4934151"/>
                <a:gd name="connsiteY2" fmla="*/ 812800 h 812800"/>
                <a:gd name="connsiteX3" fmla="*/ 0 w 4934151"/>
                <a:gd name="connsiteY3" fmla="*/ 812800 h 812800"/>
                <a:gd name="connsiteX4" fmla="*/ 0 w 4934151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4151" h="812800">
                  <a:moveTo>
                    <a:pt x="0" y="0"/>
                  </a:moveTo>
                  <a:lnTo>
                    <a:pt x="4934151" y="0"/>
                  </a:lnTo>
                  <a:lnTo>
                    <a:pt x="4934151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5197846"/>
                <a:satOff val="-23984"/>
                <a:lumOff val="883"/>
                <a:alphaOff val="0"/>
              </a:schemeClr>
            </a:fillRef>
            <a:effectRef idx="2">
              <a:schemeClr val="accent4">
                <a:hueOff val="5197846"/>
                <a:satOff val="-23984"/>
                <a:lumOff val="8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45160" tIns="30480" rIns="30480" bIns="30480" numCol="1" spcCol="1270" anchor="t" anchorCtr="0">
              <a:noAutofit/>
            </a:bodyPr>
            <a:lstStyle/>
            <a:p>
              <a:pPr lvl="0" algn="l" defTabSz="533400" latinLnBrk="1"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FEEDER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관리 운영</a:t>
              </a:r>
              <a:endParaRPr lang="en-US" altLang="ko-KR" sz="1000" b="1" kern="1200" dirty="0" smtClean="0">
                <a:solidFill>
                  <a:schemeClr val="bg1"/>
                </a:solidFill>
                <a:latin typeface="+mn-ea"/>
              </a:endParaRPr>
            </a:p>
            <a:p>
              <a:pPr lvl="0" algn="l" defTabSz="5334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000" b="1" kern="1200" dirty="0" smtClean="0">
                  <a:solidFill>
                    <a:schemeClr val="bg1"/>
                  </a:solidFill>
                  <a:latin typeface="+mn-ea"/>
                </a:rPr>
                <a:t>▶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재고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LIST UP /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분기 별 </a:t>
              </a:r>
              <a:r>
                <a:rPr lang="ko-KR" altLang="en-US" sz="1000" b="1" dirty="0" err="1" smtClean="0">
                  <a:solidFill>
                    <a:schemeClr val="bg1"/>
                  </a:solidFill>
                  <a:latin typeface="+mn-ea"/>
                </a:rPr>
                <a:t>검교정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 이력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/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양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,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불 판정 </a:t>
              </a:r>
              <a:r>
                <a:rPr lang="en-US" altLang="ko-KR" sz="1000" b="1" dirty="0" smtClean="0">
                  <a:solidFill>
                    <a:schemeClr val="bg1"/>
                  </a:solidFill>
                  <a:latin typeface="+mn-ea"/>
                </a:rPr>
                <a:t>/ PART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+mn-ea"/>
                </a:rPr>
                <a:t>사용 </a:t>
              </a:r>
              <a:endParaRPr lang="en-US" altLang="ko-KR" sz="1000" b="1" kern="1200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3" name="타원 162"/>
            <p:cNvSpPr/>
            <p:nvPr/>
          </p:nvSpPr>
          <p:spPr>
            <a:xfrm>
              <a:off x="2897535" y="2558648"/>
              <a:ext cx="1016000" cy="612816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4">
                <a:hueOff val="5197846"/>
                <a:satOff val="-23984"/>
                <a:lumOff val="883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4" name="자유형 163"/>
            <p:cNvSpPr/>
            <p:nvPr/>
          </p:nvSpPr>
          <p:spPr>
            <a:xfrm>
              <a:off x="3881969" y="3382576"/>
              <a:ext cx="4638432" cy="504922"/>
            </a:xfrm>
            <a:custGeom>
              <a:avLst/>
              <a:gdLst>
                <a:gd name="connsiteX0" fmla="*/ 0 w 5229604"/>
                <a:gd name="connsiteY0" fmla="*/ 0 h 812800"/>
                <a:gd name="connsiteX1" fmla="*/ 5229604 w 5229604"/>
                <a:gd name="connsiteY1" fmla="*/ 0 h 812800"/>
                <a:gd name="connsiteX2" fmla="*/ 5229604 w 5229604"/>
                <a:gd name="connsiteY2" fmla="*/ 812800 h 812800"/>
                <a:gd name="connsiteX3" fmla="*/ 0 w 5229604"/>
                <a:gd name="connsiteY3" fmla="*/ 812800 h 812800"/>
                <a:gd name="connsiteX4" fmla="*/ 0 w 5229604"/>
                <a:gd name="connsiteY4" fmla="*/ 0 h 812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9604" h="812800">
                  <a:moveTo>
                    <a:pt x="0" y="0"/>
                  </a:moveTo>
                  <a:lnTo>
                    <a:pt x="5229604" y="0"/>
                  </a:lnTo>
                  <a:lnTo>
                    <a:pt x="5229604" y="812800"/>
                  </a:lnTo>
                  <a:lnTo>
                    <a:pt x="0" y="812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>
                <a:alpha val="59000"/>
              </a:srgbClr>
            </a:solidFill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10395692"/>
                <a:satOff val="-47968"/>
                <a:lumOff val="1765"/>
                <a:alphaOff val="0"/>
              </a:schemeClr>
            </a:fillRef>
            <a:effectRef idx="2">
              <a:schemeClr val="accent4">
                <a:hueOff val="10395692"/>
                <a:satOff val="-47968"/>
                <a:lumOff val="176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76000" tIns="32400" rIns="0" bIns="32400" numCol="1" spcCol="1270" anchor="t" anchorCtr="0">
              <a:noAutofit/>
            </a:bodyPr>
            <a:lstStyle/>
            <a:p>
              <a:pPr lvl="0" algn="l" defTabSz="533400" latinLnBrk="1">
                <a:spcBef>
                  <a:spcPct val="0"/>
                </a:spcBef>
              </a:pPr>
              <a:r>
                <a:rPr lang="en-US" altLang="ko-KR" sz="1000" b="1" kern="1200" dirty="0" smtClean="0">
                  <a:latin typeface="+mn-ea"/>
                </a:rPr>
                <a:t>SPARE PART </a:t>
              </a:r>
              <a:r>
                <a:rPr lang="ko-KR" altLang="en-US" sz="1000" b="1" kern="1200" dirty="0" smtClean="0">
                  <a:latin typeface="+mn-ea"/>
                </a:rPr>
                <a:t>주요 관리 항목</a:t>
              </a:r>
              <a:endParaRPr lang="en-US" altLang="ko-KR" sz="1000" b="1" kern="1200" dirty="0" smtClean="0">
                <a:latin typeface="+mn-ea"/>
              </a:endParaRPr>
            </a:p>
            <a:p>
              <a:pPr lvl="0" algn="l" defTabSz="533400" latinLnBrk="1">
                <a:spcBef>
                  <a:spcPts val="600"/>
                </a:spcBef>
                <a:spcAft>
                  <a:spcPts val="0"/>
                </a:spcAft>
              </a:pPr>
              <a:r>
                <a:rPr lang="ko-KR" altLang="en-US" sz="1000" kern="1200" dirty="0" smtClean="0">
                  <a:latin typeface="+mn-ea"/>
                </a:rPr>
                <a:t>▶</a:t>
              </a:r>
              <a:r>
                <a:rPr lang="ko-KR" altLang="en-US" sz="1000" dirty="0" smtClean="0">
                  <a:latin typeface="+mn-ea"/>
                </a:rPr>
                <a:t>입출고 현황 </a:t>
              </a:r>
              <a:r>
                <a:rPr lang="en-US" altLang="ko-KR" sz="1000" dirty="0" smtClean="0">
                  <a:latin typeface="+mn-ea"/>
                </a:rPr>
                <a:t>/ </a:t>
              </a:r>
              <a:r>
                <a:rPr lang="ko-KR" altLang="en-US" sz="1000" dirty="0" smtClean="0">
                  <a:latin typeface="+mn-ea"/>
                </a:rPr>
                <a:t>전체 바코드화 부착 </a:t>
              </a:r>
              <a:r>
                <a:rPr lang="en-US" altLang="ko-KR" sz="1000" dirty="0" smtClean="0">
                  <a:latin typeface="+mn-ea"/>
                </a:rPr>
                <a:t>/ </a:t>
              </a:r>
              <a:r>
                <a:rPr lang="ko-KR" altLang="en-US" sz="1000" dirty="0" err="1" smtClean="0">
                  <a:latin typeface="+mn-ea"/>
                </a:rPr>
                <a:t>설비별</a:t>
              </a:r>
              <a:r>
                <a:rPr lang="ko-KR" altLang="en-US" sz="1000" dirty="0" smtClean="0">
                  <a:latin typeface="+mn-ea"/>
                </a:rPr>
                <a:t> 사용이력 </a:t>
              </a:r>
              <a:r>
                <a:rPr lang="en-US" altLang="ko-KR" sz="1000" dirty="0" smtClean="0">
                  <a:latin typeface="+mn-ea"/>
                </a:rPr>
                <a:t>/ </a:t>
              </a:r>
              <a:r>
                <a:rPr lang="ko-KR" altLang="en-US" sz="1000" dirty="0" smtClean="0">
                  <a:latin typeface="+mn-ea"/>
                </a:rPr>
                <a:t>재고 관리</a:t>
              </a:r>
              <a:endParaRPr lang="en-US" altLang="ko-KR" sz="1000" kern="1200" dirty="0" smtClean="0">
                <a:latin typeface="+mn-ea"/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3024949" y="3320366"/>
              <a:ext cx="1016000" cy="612816"/>
            </a:xfrm>
            <a:prstGeom prst="ellipse">
              <a:avLst/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300000" contourW="12700" prstMaterial="flat">
              <a:bevelT w="177800" h="254000"/>
              <a:bevelB w="152400"/>
            </a:sp3d>
          </p:spPr>
          <p:style>
            <a:lnRef idx="0">
              <a:schemeClr val="accent4">
                <a:hueOff val="10395692"/>
                <a:satOff val="-47968"/>
                <a:lumOff val="1765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6" name="TextBox 165"/>
            <p:cNvSpPr txBox="1"/>
            <p:nvPr/>
          </p:nvSpPr>
          <p:spPr>
            <a:xfrm>
              <a:off x="2807254" y="2001566"/>
              <a:ext cx="7110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MASK</a:t>
              </a:r>
              <a:endParaRPr lang="ko-KR" altLang="en-US" sz="1000" b="1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041210" y="2741945"/>
              <a:ext cx="7110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FEEDER</a:t>
              </a:r>
              <a:endParaRPr lang="ko-KR" altLang="en-US" sz="1000" b="1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034482" y="3438689"/>
              <a:ext cx="9670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 smtClean="0"/>
                <a:t>SPARE</a:t>
              </a:r>
            </a:p>
            <a:p>
              <a:pPr algn="ctr"/>
              <a:r>
                <a:rPr lang="en-US" altLang="ko-KR" sz="1000" b="1" dirty="0" smtClean="0"/>
                <a:t>PART</a:t>
              </a:r>
            </a:p>
          </p:txBody>
        </p:sp>
      </p:grpSp>
      <p:sp>
        <p:nvSpPr>
          <p:cNvPr id="170" name="TextBox 169"/>
          <p:cNvSpPr txBox="1"/>
          <p:nvPr/>
        </p:nvSpPr>
        <p:spPr>
          <a:xfrm>
            <a:off x="372895" y="1055830"/>
            <a:ext cx="663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n-ea"/>
                <a:ea typeface="+mn-ea"/>
              </a:rPr>
              <a:t>○ </a:t>
            </a:r>
            <a:r>
              <a:rPr lang="ko-KR" altLang="en-US" sz="1100" b="1" dirty="0" smtClean="0">
                <a:latin typeface="+mn-ea"/>
              </a:rPr>
              <a:t>제조 자동화 공정 </a:t>
            </a:r>
            <a:r>
              <a:rPr lang="en-US" altLang="ko-KR" sz="1100" b="1" dirty="0" smtClean="0">
                <a:latin typeface="+mn-ea"/>
              </a:rPr>
              <a:t>MES SYSTEM </a:t>
            </a:r>
            <a:r>
              <a:rPr lang="ko-KR" altLang="en-US" sz="1100" b="1" dirty="0" smtClean="0">
                <a:latin typeface="+mn-ea"/>
              </a:rPr>
              <a:t>활용</a:t>
            </a:r>
            <a:r>
              <a:rPr lang="en-US" altLang="ko-KR" sz="1100" b="1" dirty="0" smtClean="0">
                <a:latin typeface="+mn-ea"/>
              </a:rPr>
              <a:t> </a:t>
            </a:r>
            <a:r>
              <a:rPr lang="ko-KR" altLang="en-US" sz="1100" b="1" dirty="0" smtClean="0">
                <a:latin typeface="+mn-ea"/>
              </a:rPr>
              <a:t>공정관리 능력 향상</a:t>
            </a:r>
            <a:r>
              <a:rPr lang="en-US" altLang="ko-KR" sz="1100" b="1" dirty="0" smtClean="0">
                <a:latin typeface="+mn-ea"/>
              </a:rPr>
              <a:t> </a:t>
            </a:r>
            <a:endParaRPr lang="en-US" altLang="ko-KR" sz="1050" b="1" dirty="0" smtClean="0">
              <a:solidFill>
                <a:srgbClr val="0000FF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0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  <a:latin typeface="+mn-ea"/>
              </a:rPr>
              <a:t>Manual Excel Data </a:t>
            </a:r>
            <a:r>
              <a:rPr lang="ko-KR" altLang="en-US" sz="1000" b="1" dirty="0" smtClean="0">
                <a:solidFill>
                  <a:srgbClr val="FF0000"/>
                </a:solidFill>
                <a:latin typeface="+mn-ea"/>
              </a:rPr>
              <a:t>관리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→ </a:t>
            </a:r>
            <a:r>
              <a:rPr lang="en-US" altLang="ko-KR" sz="1000" b="1" dirty="0" err="1" smtClean="0">
                <a:solidFill>
                  <a:srgbClr val="0000FF"/>
                </a:solidFill>
                <a:latin typeface="+mn-ea"/>
              </a:rPr>
              <a:t>Mes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 System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관리 운영으로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Data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객관적 신뢰성 확보 및 제조 정합성 향상 과제 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3524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’23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51520" y="720143"/>
            <a:ext cx="705678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latin typeface="+mn-ea"/>
              </a:rPr>
              <a:t>제조 경쟁력 향상 </a:t>
            </a:r>
            <a:r>
              <a:rPr lang="en-US" altLang="ko-KR" b="1" dirty="0" smtClean="0">
                <a:latin typeface="+mn-ea"/>
              </a:rPr>
              <a:t>– MES SYSTEM </a:t>
            </a:r>
            <a:r>
              <a:rPr lang="ko-KR" altLang="en-US" b="1" dirty="0" smtClean="0">
                <a:latin typeface="+mn-ea"/>
              </a:rPr>
              <a:t>고도화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95011"/>
              </p:ext>
            </p:extLst>
          </p:nvPr>
        </p:nvGraphicFramePr>
        <p:xfrm>
          <a:off x="323528" y="1484784"/>
          <a:ext cx="8568953" cy="4968552"/>
        </p:xfrm>
        <a:graphic>
          <a:graphicData uri="http://schemas.openxmlformats.org/drawingml/2006/table">
            <a:tbl>
              <a:tblPr/>
              <a:tblGrid>
                <a:gridCol w="19880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64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64434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532116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6651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운영 </a:t>
                      </a:r>
                      <a:r>
                        <a:rPr 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Process </a:t>
                      </a:r>
                      <a:r>
                        <a:rPr lang="ko-KR" altLang="en-US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수립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이력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관리 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 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ko-KR" altLang="en-US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 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0342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SYSTEM</a:t>
                      </a:r>
                    </a:p>
                    <a:p>
                      <a:pPr algn="ctr" fontAlgn="ctr"/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endParaRPr lang="en-US" altLang="ko-KR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EMI PLUS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228600" indent="-228600" algn="l" fontAlgn="ctr">
                        <a:lnSpc>
                          <a:spcPct val="30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MASK</a:t>
                      </a:r>
                      <a:endParaRPr lang="en-US" altLang="ko-KR" sz="900" b="1" i="0" u="none" strike="noStrike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 algn="l" fontAlgn="ctr">
                        <a:lnSpc>
                          <a:spcPct val="30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FEEDER</a:t>
                      </a:r>
                      <a:endParaRPr lang="en-US" altLang="ko-KR" sz="900" b="1" i="0" u="none" strike="noStrike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 algn="l" fontAlgn="ctr">
                        <a:lnSpc>
                          <a:spcPct val="300000"/>
                        </a:lnSpc>
                        <a:buFont typeface="+mj-ea"/>
                        <a:buAutoNum type="circleNumDbPlain"/>
                      </a:pPr>
                      <a:r>
                        <a:rPr lang="en-US" altLang="ko-KR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SPARE PART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i="0" u="none" strike="noStrike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 algn="l" fontAlgn="ctr">
                        <a:lnSpc>
                          <a:spcPct val="30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등급</a:t>
                      </a:r>
                      <a:endParaRPr lang="en-US" altLang="ko-KR" sz="900" b="1" i="0" u="none" strike="noStrike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 algn="l" fontAlgn="ctr">
                        <a:lnSpc>
                          <a:spcPct val="30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 발생</a:t>
                      </a:r>
                      <a:endParaRPr lang="en-US" altLang="ko-KR" sz="9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 algn="l" fontAlgn="ctr">
                        <a:lnSpc>
                          <a:spcPct val="30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예방점검</a:t>
                      </a:r>
                      <a:endParaRPr lang="en-US" altLang="ko-KR" sz="9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228600" indent="-228600" algn="l" fontAlgn="ctr">
                        <a:lnSpc>
                          <a:spcPct val="300000"/>
                        </a:lnSpc>
                        <a:buFont typeface="+mj-ea"/>
                        <a:buAutoNum type="circleNumDbPlain"/>
                      </a:pPr>
                      <a:r>
                        <a:rPr lang="ko-KR" altLang="en-US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 관리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</a:t>
                      </a:r>
                      <a:r>
                        <a:rPr lang="en-US" altLang="ko-KR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효율</a:t>
                      </a:r>
                      <a:endParaRPr lang="en-US" altLang="ko-KR" sz="900" b="1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indent="0" algn="l" fontAlgn="ctr">
                        <a:lnSpc>
                          <a:spcPct val="200000"/>
                        </a:lnSpc>
                        <a:buFont typeface="Wingdings" panose="05000000000000000000" pitchFamily="2" charset="2"/>
                        <a:buNone/>
                      </a:pP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무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2" name="그룹 31"/>
          <p:cNvGrpSpPr/>
          <p:nvPr/>
        </p:nvGrpSpPr>
        <p:grpSpPr>
          <a:xfrm>
            <a:off x="313650" y="2348880"/>
            <a:ext cx="1528686" cy="3816424"/>
            <a:chOff x="388888" y="2681473"/>
            <a:chExt cx="1445032" cy="2914495"/>
          </a:xfrm>
        </p:grpSpPr>
        <p:cxnSp>
          <p:nvCxnSpPr>
            <p:cNvPr id="33" name="꺾인 연결선 32"/>
            <p:cNvCxnSpPr>
              <a:cxnSpLocks/>
              <a:stCxn id="38" idx="1"/>
              <a:endCxn id="34" idx="1"/>
            </p:cNvCxnSpPr>
            <p:nvPr/>
          </p:nvCxnSpPr>
          <p:spPr>
            <a:xfrm rot="10800000">
              <a:off x="689149" y="3544543"/>
              <a:ext cx="2" cy="815608"/>
            </a:xfrm>
            <a:prstGeom prst="bentConnector3">
              <a:avLst>
                <a:gd name="adj1" fmla="val 114301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689149" y="3354606"/>
              <a:ext cx="1144771" cy="37987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chemeClr val="tx1"/>
                  </a:solidFill>
                </a:rPr>
                <a:t>담당 업무 지정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chemeClr val="tx1"/>
                  </a:solidFill>
                </a:rPr>
                <a:t>교육 및 관리 운영 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직선 화살표 연결선 34"/>
            <p:cNvCxnSpPr>
              <a:cxnSpLocks/>
              <a:stCxn id="39" idx="2"/>
              <a:endCxn id="34" idx="0"/>
            </p:cNvCxnSpPr>
            <p:nvPr/>
          </p:nvCxnSpPr>
          <p:spPr>
            <a:xfrm>
              <a:off x="1261535" y="3061345"/>
              <a:ext cx="0" cy="293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cxnSpLocks/>
              <a:stCxn id="34" idx="2"/>
              <a:endCxn id="38" idx="0"/>
            </p:cNvCxnSpPr>
            <p:nvPr/>
          </p:nvCxnSpPr>
          <p:spPr>
            <a:xfrm>
              <a:off x="1261535" y="3734478"/>
              <a:ext cx="1" cy="248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모서리가 둥근 직사각형 36"/>
            <p:cNvSpPr/>
            <p:nvPr/>
          </p:nvSpPr>
          <p:spPr>
            <a:xfrm>
              <a:off x="813255" y="4777181"/>
              <a:ext cx="448279" cy="218142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0000FF"/>
                  </a:solidFill>
                </a:rPr>
                <a:t>OK</a:t>
              </a:r>
              <a:endParaRPr lang="ko-KR" altLang="en-US" sz="1000" dirty="0">
                <a:solidFill>
                  <a:srgbClr val="0000FF"/>
                </a:solidFill>
              </a:endParaRPr>
            </a:p>
          </p:txBody>
        </p:sp>
        <p:sp>
          <p:nvSpPr>
            <p:cNvPr id="38" name="다이아몬드 37"/>
            <p:cNvSpPr/>
            <p:nvPr/>
          </p:nvSpPr>
          <p:spPr>
            <a:xfrm>
              <a:off x="689151" y="3982987"/>
              <a:ext cx="1144769" cy="754325"/>
            </a:xfrm>
            <a:prstGeom prst="diamond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chemeClr val="tx1"/>
                  </a:solidFill>
                </a:rPr>
                <a:t>현장 실행 운영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chemeClr val="tx1"/>
                  </a:solidFill>
                </a:rPr>
                <a:t>DATA </a:t>
              </a:r>
              <a:r>
                <a:rPr lang="ko-KR" altLang="en-US" sz="900" b="1" dirty="0" smtClean="0">
                  <a:solidFill>
                    <a:schemeClr val="tx1"/>
                  </a:solidFill>
                </a:rPr>
                <a:t>검증</a:t>
              </a:r>
              <a:endParaRPr lang="en-US" altLang="ko-KR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689149" y="2681473"/>
              <a:ext cx="1144771" cy="379872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>
                  <a:solidFill>
                    <a:schemeClr val="tx1"/>
                  </a:solidFill>
                </a:rPr>
                <a:t>SYSTEM </a:t>
              </a:r>
              <a:r>
                <a:rPr lang="ko-KR" altLang="en-US" sz="900" b="1" dirty="0" smtClean="0">
                  <a:solidFill>
                    <a:schemeClr val="tx1"/>
                  </a:solidFill>
                </a:rPr>
                <a:t>활용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기초 단계 등록</a:t>
              </a:r>
              <a:endParaRPr lang="ko-KR" altLang="en-US" sz="9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689150" y="5055504"/>
              <a:ext cx="1144770" cy="540464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항목 별 유효성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 평가</a:t>
              </a:r>
              <a:endParaRPr lang="en-US" altLang="ko-KR" sz="9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dirty="0" smtClean="0">
                  <a:solidFill>
                    <a:schemeClr val="tx1"/>
                  </a:solidFill>
                </a:rPr>
                <a:t>&amp;</a:t>
              </a:r>
            </a:p>
            <a:p>
              <a:pPr algn="ctr"/>
              <a:r>
                <a:rPr lang="ko-KR" altLang="en-US" sz="900" b="1" dirty="0" smtClean="0">
                  <a:solidFill>
                    <a:schemeClr val="tx1"/>
                  </a:solidFill>
                </a:rPr>
                <a:t>신규 발생</a:t>
              </a:r>
              <a:endParaRPr lang="en-US" altLang="ko-KR" sz="9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꺾인 연결선 40"/>
            <p:cNvCxnSpPr>
              <a:cxnSpLocks/>
              <a:stCxn id="38" idx="2"/>
              <a:endCxn id="40" idx="0"/>
            </p:cNvCxnSpPr>
            <p:nvPr/>
          </p:nvCxnSpPr>
          <p:spPr>
            <a:xfrm rot="5400000">
              <a:off x="1102440" y="4896408"/>
              <a:ext cx="318192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모서리가 둥근 직사각형 41"/>
            <p:cNvSpPr/>
            <p:nvPr/>
          </p:nvSpPr>
          <p:spPr>
            <a:xfrm>
              <a:off x="388888" y="3895819"/>
              <a:ext cx="520013" cy="151463"/>
            </a:xfrm>
            <a:prstGeom prst="round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dirty="0">
                  <a:solidFill>
                    <a:srgbClr val="FF0000"/>
                  </a:solidFill>
                </a:rPr>
                <a:t>NG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44" name="꺾인 연결선 43"/>
          <p:cNvCxnSpPr>
            <a:cxnSpLocks/>
            <a:stCxn id="40" idx="3"/>
            <a:endCxn id="39" idx="3"/>
          </p:cNvCxnSpPr>
          <p:nvPr/>
        </p:nvCxnSpPr>
        <p:spPr>
          <a:xfrm flipV="1">
            <a:off x="1842336" y="2597594"/>
            <a:ext cx="12700" cy="321385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1605220" y="3910339"/>
            <a:ext cx="474230" cy="285649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rgbClr val="0000FF"/>
                </a:solidFill>
              </a:rPr>
              <a:t>신규</a:t>
            </a:r>
            <a:endParaRPr lang="ko-KR" altLang="en-US" sz="1000" dirty="0">
              <a:solidFill>
                <a:srgbClr val="0000FF"/>
              </a:solidFill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4794663" y="2562255"/>
            <a:ext cx="3388571" cy="1774652"/>
            <a:chOff x="4788025" y="2278512"/>
            <a:chExt cx="3388571" cy="21586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6256" y="2278512"/>
              <a:ext cx="2592288" cy="910804"/>
            </a:xfrm>
            <a:prstGeom prst="rect">
              <a:avLst/>
            </a:prstGeom>
          </p:spPr>
        </p:pic>
        <p:grpSp>
          <p:nvGrpSpPr>
            <p:cNvPr id="26" name="그룹 25"/>
            <p:cNvGrpSpPr/>
            <p:nvPr/>
          </p:nvGrpSpPr>
          <p:grpSpPr>
            <a:xfrm>
              <a:off x="4788025" y="3511672"/>
              <a:ext cx="3388571" cy="925440"/>
              <a:chOff x="4788025" y="3367656"/>
              <a:chExt cx="3388571" cy="92544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3"/>
              <a:srcRect r="50970"/>
              <a:stretch/>
            </p:blipFill>
            <p:spPr>
              <a:xfrm>
                <a:off x="4788025" y="3367656"/>
                <a:ext cx="1656184" cy="925440"/>
              </a:xfrm>
              <a:prstGeom prst="rect">
                <a:avLst/>
              </a:prstGeom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3"/>
              <a:srcRect l="51065" r="45"/>
              <a:stretch/>
            </p:blipFill>
            <p:spPr>
              <a:xfrm>
                <a:off x="6520412" y="3367656"/>
                <a:ext cx="1656184" cy="925440"/>
              </a:xfrm>
              <a:prstGeom prst="rect">
                <a:avLst/>
              </a:prstGeom>
            </p:spPr>
          </p:pic>
        </p:grpSp>
        <p:cxnSp>
          <p:nvCxnSpPr>
            <p:cNvPr id="28" name="꺾인 연결선 27"/>
            <p:cNvCxnSpPr>
              <a:stCxn id="16" idx="2"/>
              <a:endCxn id="19" idx="0"/>
            </p:cNvCxnSpPr>
            <p:nvPr/>
          </p:nvCxnSpPr>
          <p:spPr>
            <a:xfrm rot="5400000">
              <a:off x="5853081" y="2952353"/>
              <a:ext cx="322356" cy="796283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 71"/>
            <p:cNvCxnSpPr>
              <a:stCxn id="16" idx="2"/>
              <a:endCxn id="61" idx="0"/>
            </p:cNvCxnSpPr>
            <p:nvPr/>
          </p:nvCxnSpPr>
          <p:spPr>
            <a:xfrm rot="16200000" flipH="1">
              <a:off x="6719274" y="2882442"/>
              <a:ext cx="322356" cy="93610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/>
          <p:cNvGrpSpPr/>
          <p:nvPr/>
        </p:nvGrpSpPr>
        <p:grpSpPr>
          <a:xfrm>
            <a:off x="4826943" y="4706352"/>
            <a:ext cx="3386937" cy="1725492"/>
            <a:chOff x="4789659" y="4302036"/>
            <a:chExt cx="3386937" cy="1725492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16256" y="4302036"/>
              <a:ext cx="2592288" cy="73889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5"/>
            <a:srcRect r="50905"/>
            <a:stretch/>
          </p:blipFill>
          <p:spPr>
            <a:xfrm>
              <a:off x="4789659" y="5293846"/>
              <a:ext cx="1656184" cy="729170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 rotWithShape="1">
            <a:blip r:embed="rId5"/>
            <a:srcRect l="51283" r="-175"/>
            <a:stretch/>
          </p:blipFill>
          <p:spPr>
            <a:xfrm>
              <a:off x="6520412" y="5293567"/>
              <a:ext cx="1656184" cy="733961"/>
            </a:xfrm>
            <a:prstGeom prst="rect">
              <a:avLst/>
            </a:prstGeom>
          </p:spPr>
        </p:pic>
        <p:cxnSp>
          <p:nvCxnSpPr>
            <p:cNvPr id="79" name="꺾인 연결선 78"/>
            <p:cNvCxnSpPr>
              <a:stCxn id="48" idx="2"/>
              <a:endCxn id="78" idx="0"/>
            </p:cNvCxnSpPr>
            <p:nvPr/>
          </p:nvCxnSpPr>
          <p:spPr>
            <a:xfrm rot="16200000" flipH="1">
              <a:off x="6754132" y="4699194"/>
              <a:ext cx="252641" cy="936104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48" idx="2"/>
              <a:endCxn id="49" idx="0"/>
            </p:cNvCxnSpPr>
            <p:nvPr/>
          </p:nvCxnSpPr>
          <p:spPr>
            <a:xfrm rot="5400000">
              <a:off x="5888616" y="4770062"/>
              <a:ext cx="252920" cy="794649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461321" y="988823"/>
            <a:ext cx="663718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smtClean="0">
                <a:latin typeface="+mn-ea"/>
                <a:ea typeface="+mn-ea"/>
              </a:rPr>
              <a:t>○ </a:t>
            </a:r>
            <a:r>
              <a:rPr lang="en-US" altLang="ko-KR" sz="1100" b="1" dirty="0" smtClean="0">
                <a:latin typeface="+mn-ea"/>
              </a:rPr>
              <a:t>MES SYSTEM </a:t>
            </a:r>
            <a:r>
              <a:rPr lang="ko-KR" altLang="en-US" sz="1100" b="1" dirty="0" smtClean="0">
                <a:latin typeface="+mn-ea"/>
              </a:rPr>
              <a:t>활용 안정화 및 현장 운영 관리 방안</a:t>
            </a:r>
            <a:r>
              <a:rPr lang="en-US" altLang="ko-KR" sz="1100" b="1" dirty="0" smtClean="0">
                <a:latin typeface="+mn-ea"/>
              </a:rPr>
              <a:t> </a:t>
            </a:r>
            <a:endParaRPr lang="en-US" altLang="ko-KR" sz="105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    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관리 운영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PROCESS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정립 및 관리항목 별 담당자 선정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DATA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정합성 및 신뢰성 확보 계획 </a:t>
            </a:r>
            <a:endParaRPr lang="en-US" altLang="ko-KR" sz="1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="" xmlns:a16="http://schemas.microsoft.com/office/drawing/2014/main" id="{A96886DB-CC4B-4D6C-8F27-6202E031B83A}"/>
              </a:ext>
            </a:extLst>
          </p:cNvPr>
          <p:cNvSpPr txBox="1"/>
          <p:nvPr/>
        </p:nvSpPr>
        <p:spPr>
          <a:xfrm>
            <a:off x="4794663" y="2242859"/>
            <a:ext cx="3388571" cy="246221"/>
          </a:xfrm>
          <a:prstGeom prst="rect">
            <a:avLst/>
          </a:prstGeom>
          <a:gradFill flip="none" rotWithShape="1">
            <a:gsLst>
              <a:gs pos="12000">
                <a:schemeClr val="accent1">
                  <a:lumMod val="49000"/>
                  <a:lumOff val="51000"/>
                </a:schemeClr>
              </a:gs>
              <a:gs pos="8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smtClean="0">
                <a:latin typeface="+mj-ea"/>
                <a:ea typeface="+mj-ea"/>
              </a:rPr>
              <a:t>설비 및 </a:t>
            </a:r>
            <a:r>
              <a:rPr lang="en-US" altLang="ko-KR" sz="1000" b="1" dirty="0" smtClean="0">
                <a:latin typeface="+mj-ea"/>
                <a:ea typeface="+mj-ea"/>
              </a:rPr>
              <a:t>PART </a:t>
            </a:r>
            <a:r>
              <a:rPr lang="ko-KR" altLang="en-US" sz="1000" b="1" dirty="0" smtClean="0">
                <a:latin typeface="+mj-ea"/>
                <a:ea typeface="+mj-ea"/>
              </a:rPr>
              <a:t>관련 정</a:t>
            </a:r>
            <a:r>
              <a:rPr lang="en-US" altLang="ko-KR" sz="1000" b="1" dirty="0" smtClean="0">
                <a:latin typeface="+mj-ea"/>
                <a:ea typeface="+mj-ea"/>
              </a:rPr>
              <a:t>/</a:t>
            </a:r>
            <a:r>
              <a:rPr lang="ko-KR" altLang="en-US" sz="1000" b="1" dirty="0" smtClean="0">
                <a:latin typeface="+mj-ea"/>
                <a:ea typeface="+mj-ea"/>
              </a:rPr>
              <a:t>부 담당자 선정 활동 계획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A96886DB-CC4B-4D6C-8F27-6202E031B83A}"/>
              </a:ext>
            </a:extLst>
          </p:cNvPr>
          <p:cNvSpPr txBox="1"/>
          <p:nvPr/>
        </p:nvSpPr>
        <p:spPr>
          <a:xfrm>
            <a:off x="4788841" y="4423099"/>
            <a:ext cx="3388571" cy="246221"/>
          </a:xfrm>
          <a:prstGeom prst="rect">
            <a:avLst/>
          </a:prstGeom>
          <a:gradFill flip="none" rotWithShape="1">
            <a:gsLst>
              <a:gs pos="12000">
                <a:schemeClr val="accent1">
                  <a:lumMod val="49000"/>
                  <a:lumOff val="51000"/>
                </a:schemeClr>
              </a:gs>
              <a:gs pos="8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5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smtClean="0">
                <a:latin typeface="+mj-ea"/>
                <a:ea typeface="+mj-ea"/>
              </a:rPr>
              <a:t>실적 </a:t>
            </a:r>
            <a:r>
              <a:rPr lang="en-US" altLang="ko-KR" sz="1000" b="1" dirty="0" smtClean="0">
                <a:latin typeface="+mj-ea"/>
                <a:ea typeface="+mj-ea"/>
              </a:rPr>
              <a:t>DATA &amp; </a:t>
            </a:r>
            <a:r>
              <a:rPr lang="ko-KR" altLang="en-US" sz="1000" b="1" dirty="0" smtClean="0">
                <a:latin typeface="+mj-ea"/>
                <a:ea typeface="+mj-ea"/>
              </a:rPr>
              <a:t>유실</a:t>
            </a:r>
            <a:r>
              <a:rPr lang="en-US" altLang="ko-KR" sz="1000" b="1" dirty="0" smtClean="0">
                <a:latin typeface="+mj-ea"/>
                <a:ea typeface="+mj-ea"/>
              </a:rPr>
              <a:t>, MASK </a:t>
            </a:r>
            <a:r>
              <a:rPr lang="ko-KR" altLang="en-US" sz="1000" b="1" dirty="0" smtClean="0">
                <a:latin typeface="+mj-ea"/>
                <a:ea typeface="+mj-ea"/>
              </a:rPr>
              <a:t>업무 정</a:t>
            </a:r>
            <a:r>
              <a:rPr lang="en-US" altLang="ko-KR" sz="1000" b="1" dirty="0" smtClean="0">
                <a:latin typeface="+mj-ea"/>
                <a:ea typeface="+mj-ea"/>
              </a:rPr>
              <a:t>/</a:t>
            </a:r>
            <a:r>
              <a:rPr lang="ko-KR" altLang="en-US" sz="1000" b="1" dirty="0" smtClean="0">
                <a:latin typeface="+mj-ea"/>
                <a:ea typeface="+mj-ea"/>
              </a:rPr>
              <a:t>부 담당자 선정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1495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lnSpc>
            <a:spcPct val="150000"/>
          </a:lnSpc>
          <a:defRPr sz="1000" b="1" dirty="0">
            <a:solidFill>
              <a:srgbClr val="0000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198117</TotalTime>
  <Words>2984</Words>
  <Application>Microsoft Office PowerPoint</Application>
  <PresentationFormat>화면 슬라이드 쇼(4:3)</PresentationFormat>
  <Paragraphs>1277</Paragraphs>
  <Slides>17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Bebas</vt:lpstr>
      <vt:lpstr>HY견고딕</vt:lpstr>
      <vt:lpstr>굴림</vt:lpstr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프레젠테이션</vt:lpstr>
      <vt:lpstr>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이정림</dc:creator>
  <cp:lastModifiedBy>Microsoft 계정</cp:lastModifiedBy>
  <cp:revision>3669</cp:revision>
  <cp:lastPrinted>2021-11-11T06:33:27Z</cp:lastPrinted>
  <dcterms:created xsi:type="dcterms:W3CDTF">2013-10-31T00:33:27Z</dcterms:created>
  <dcterms:modified xsi:type="dcterms:W3CDTF">2022-12-09T03:19:49Z</dcterms:modified>
</cp:coreProperties>
</file>